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4"/>
  </p:notesMasterIdLst>
  <p:sldIdLst>
    <p:sldId id="272" r:id="rId2"/>
    <p:sldId id="305" r:id="rId3"/>
    <p:sldId id="270" r:id="rId4"/>
    <p:sldId id="303" r:id="rId5"/>
    <p:sldId id="304" r:id="rId6"/>
    <p:sldId id="306" r:id="rId7"/>
    <p:sldId id="307" r:id="rId8"/>
    <p:sldId id="315" r:id="rId9"/>
    <p:sldId id="318" r:id="rId10"/>
    <p:sldId id="316" r:id="rId11"/>
    <p:sldId id="317" r:id="rId12"/>
    <p:sldId id="319" r:id="rId13"/>
    <p:sldId id="314" r:id="rId14"/>
    <p:sldId id="329" r:id="rId15"/>
    <p:sldId id="321" r:id="rId16"/>
    <p:sldId id="308" r:id="rId17"/>
    <p:sldId id="320" r:id="rId18"/>
    <p:sldId id="322" r:id="rId19"/>
    <p:sldId id="330" r:id="rId20"/>
    <p:sldId id="327" r:id="rId21"/>
    <p:sldId id="324" r:id="rId22"/>
    <p:sldId id="341" r:id="rId23"/>
    <p:sldId id="326" r:id="rId24"/>
    <p:sldId id="331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23" r:id="rId33"/>
    <p:sldId id="342" r:id="rId34"/>
    <p:sldId id="312" r:id="rId35"/>
    <p:sldId id="313" r:id="rId36"/>
    <p:sldId id="343" r:id="rId37"/>
    <p:sldId id="345" r:id="rId38"/>
    <p:sldId id="346" r:id="rId39"/>
    <p:sldId id="347" r:id="rId40"/>
    <p:sldId id="348" r:id="rId41"/>
    <p:sldId id="339" r:id="rId42"/>
    <p:sldId id="349" r:id="rId43"/>
    <p:sldId id="344" r:id="rId44"/>
    <p:sldId id="340" r:id="rId45"/>
    <p:sldId id="309" r:id="rId46"/>
    <p:sldId id="353" r:id="rId47"/>
    <p:sldId id="354" r:id="rId48"/>
    <p:sldId id="352" r:id="rId49"/>
    <p:sldId id="350" r:id="rId50"/>
    <p:sldId id="351" r:id="rId51"/>
    <p:sldId id="355" r:id="rId52"/>
    <p:sldId id="271" r:id="rId53"/>
    <p:sldId id="273" r:id="rId54"/>
    <p:sldId id="276" r:id="rId55"/>
    <p:sldId id="286" r:id="rId56"/>
    <p:sldId id="259" r:id="rId57"/>
    <p:sldId id="302" r:id="rId58"/>
    <p:sldId id="277" r:id="rId59"/>
    <p:sldId id="278" r:id="rId60"/>
    <p:sldId id="279" r:id="rId61"/>
    <p:sldId id="281" r:id="rId62"/>
    <p:sldId id="282" r:id="rId63"/>
    <p:sldId id="284" r:id="rId64"/>
    <p:sldId id="283" r:id="rId65"/>
    <p:sldId id="285" r:id="rId66"/>
    <p:sldId id="274" r:id="rId67"/>
    <p:sldId id="287" r:id="rId68"/>
    <p:sldId id="288" r:id="rId69"/>
    <p:sldId id="289" r:id="rId70"/>
    <p:sldId id="291" r:id="rId71"/>
    <p:sldId id="292" r:id="rId72"/>
    <p:sldId id="293" r:id="rId73"/>
    <p:sldId id="275" r:id="rId74"/>
    <p:sldId id="294" r:id="rId75"/>
    <p:sldId id="295" r:id="rId76"/>
    <p:sldId id="296" r:id="rId77"/>
    <p:sldId id="297" r:id="rId78"/>
    <p:sldId id="298" r:id="rId79"/>
    <p:sldId id="299" r:id="rId80"/>
    <p:sldId id="300" r:id="rId81"/>
    <p:sldId id="301" r:id="rId82"/>
    <p:sldId id="268" r:id="rId83"/>
  </p:sldIdLst>
  <p:sldSz cx="18288000" cy="10287000"/>
  <p:notesSz cx="6858000" cy="9144000"/>
  <p:embeddedFontLst>
    <p:embeddedFont>
      <p:font typeface="ITC Avant Garde Gothic" panose="020B0502020202020204" pitchFamily="34" charset="0"/>
      <p:regular r:id="rId85"/>
    </p:embeddedFont>
    <p:embeddedFont>
      <p:font typeface="Tahoma" panose="020B0604030504040204" pitchFamily="34" charset="0"/>
      <p:regular r:id="rId86"/>
      <p:bold r:id="rId8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781" autoAdjust="0"/>
    <p:restoredTop sz="94585" autoAdjust="0"/>
  </p:normalViewPr>
  <p:slideViewPr>
    <p:cSldViewPr>
      <p:cViewPr varScale="1">
        <p:scale>
          <a:sx n="61" d="100"/>
          <a:sy n="61" d="100"/>
        </p:scale>
        <p:origin x="248" y="7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3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098A0-AD06-9142-ADE7-2F3952D36C30}" type="datetimeFigureOut">
              <a:rPr lang="th-TH" smtClean="0"/>
              <a:t>06/07/69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2E01E-E82D-394B-9238-6E4D5179B8F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339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B2E01E-E82D-394B-9238-6E4D5179B8FC}" type="slidenum">
              <a:rPr lang="th-TH" smtClean="0"/>
              <a:t>58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2770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B0DBB9E-E4C2-B200-1EB6-A2189BD30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0"/>
            <a:ext cx="154305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44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633C6-277A-CF81-D0E1-9CCB42692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3BF9C70-8B6C-A6B7-6B0D-37DC11804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500"/>
            <a:ext cx="15335250" cy="1022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35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1AD3E-1691-B0DB-C47F-298966A3C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 descr="Pope Pius XII Catholic Center in Manila, Philippines - reviews,open  hours,photo spots, things to do | WanderBoat AI Trip Planner">
            <a:extLst>
              <a:ext uri="{FF2B5EF4-FFF2-40B4-BE49-F238E27FC236}">
                <a16:creationId xmlns:a16="http://schemas.microsoft.com/office/drawing/2014/main" id="{CD6460B1-CEDB-6FE1-2DA4-31F05B422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658"/>
            <a:ext cx="13712456" cy="102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68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A4040BD-0CBF-2BAC-65EC-088E0B9AB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-36328"/>
            <a:ext cx="13716000" cy="1028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341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B8BA78-5AB7-A67C-DB20-D4963D13B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D21FB20D-5D0B-75EC-5DB5-4E366E2E9DCE}"/>
              </a:ext>
            </a:extLst>
          </p:cNvPr>
          <p:cNvSpPr txBox="1">
            <a:spLocks/>
          </p:cNvSpPr>
          <p:nvPr/>
        </p:nvSpPr>
        <p:spPr>
          <a:xfrm>
            <a:off x="5029200" y="342900"/>
            <a:ext cx="13269433" cy="967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8800" dirty="0">
                <a:solidFill>
                  <a:srgbClr val="0432FF"/>
                </a:solidFill>
              </a:rPr>
              <a:t>บ้านผู้สูงอายุ </a:t>
            </a:r>
            <a:r>
              <a:rPr lang="en-US" sz="8800" dirty="0">
                <a:solidFill>
                  <a:srgbClr val="0432FF"/>
                </a:solidFill>
              </a:rPr>
              <a:t>Notre Dame de Vie Community Center in Bulacan</a:t>
            </a:r>
            <a:endParaRPr lang="th-TH" sz="8800" dirty="0">
              <a:solidFill>
                <a:srgbClr val="0432FF"/>
              </a:solidFill>
            </a:endParaRPr>
          </a:p>
          <a:p>
            <a:r>
              <a:rPr lang="en" sz="8800" dirty="0">
                <a:solidFill>
                  <a:srgbClr val="FF0000"/>
                </a:solidFill>
              </a:rPr>
              <a:t>Notre Dame de Vie Institute </a:t>
            </a:r>
            <a:r>
              <a:rPr lang="th-TH" sz="8800" dirty="0">
                <a:solidFill>
                  <a:srgbClr val="FF0000"/>
                </a:solidFill>
              </a:rPr>
              <a:t>เป็นสถาบันนักบวชฆราวาส (</a:t>
            </a:r>
            <a:r>
              <a:rPr lang="en" sz="8800" dirty="0">
                <a:solidFill>
                  <a:srgbClr val="FF0000"/>
                </a:solidFill>
              </a:rPr>
              <a:t>Secular Institute) </a:t>
            </a:r>
            <a:r>
              <a:rPr lang="th-TH" sz="8800" dirty="0">
                <a:solidFill>
                  <a:srgbClr val="FF0000"/>
                </a:solidFill>
              </a:rPr>
              <a:t>ก่อตั้งขึ้นในฝรั่งเศส มีบ้านที่ฟิลิปปินส์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1786C29-6E62-AEDD-CEB4-03FF9802D3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0600" cy="1029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463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E6DE6852-140E-14E5-8C11-47B3ACBD7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01" y="0"/>
            <a:ext cx="1795659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312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BF998-248F-658F-F356-FE98E3686C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B3158F7-0CA6-3145-D0EB-484D5832F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-33423"/>
            <a:ext cx="7848600" cy="1045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89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631DC9-4D1A-B194-26AE-817D4FEE3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AEA28C7-5CB5-A16B-5D20-CAD7830F6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-4646"/>
            <a:ext cx="13709812" cy="1029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388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3E5A3-E728-2A4D-92C4-C32DA556C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92A81FD-76B1-38E2-496C-9B09F2D3F2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-4646"/>
            <a:ext cx="13709812" cy="1029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876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ADB3D-9EEB-A8D8-98A0-78726D26D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7B3076F-19FC-95ED-A9E1-96BC594F4C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-4646"/>
            <a:ext cx="13639800" cy="1023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37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ECF032-BC0F-65B3-549E-D6E385715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D64F1C69-ED3B-ECB1-7BFA-E480A6DCC0D5}"/>
              </a:ext>
            </a:extLst>
          </p:cNvPr>
          <p:cNvSpPr txBox="1">
            <a:spLocks/>
          </p:cNvSpPr>
          <p:nvPr/>
        </p:nvSpPr>
        <p:spPr>
          <a:xfrm>
            <a:off x="5029200" y="342900"/>
            <a:ext cx="13269433" cy="967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8800" dirty="0">
                <a:solidFill>
                  <a:srgbClr val="0432FF"/>
                </a:solidFill>
              </a:rPr>
              <a:t>Mother of Life Center in Novaliches, Quezon City</a:t>
            </a:r>
            <a:endParaRPr lang="th-TH" sz="8800" dirty="0">
              <a:solidFill>
                <a:srgbClr val="0432FF"/>
              </a:solidFill>
            </a:endParaRPr>
          </a:p>
          <a:p>
            <a:r>
              <a:rPr lang="th-TH" sz="8800" dirty="0">
                <a:solidFill>
                  <a:srgbClr val="FF0000"/>
                </a:solidFill>
              </a:rPr>
              <a:t>ศูนย์อบรมครูคำสอน</a:t>
            </a:r>
          </a:p>
          <a:p>
            <a:r>
              <a:rPr lang="th-TH" sz="8800" dirty="0">
                <a:solidFill>
                  <a:srgbClr val="FF0000"/>
                </a:solidFill>
              </a:rPr>
              <a:t>บ้านเข้าเงียบ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4284773-C429-251B-A749-D875691D7B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9200" cy="10393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18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FF46E-E0B0-703E-13B5-96F61720F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419E6F86-98E9-4C71-ED02-7D8F8CFA26E0}"/>
              </a:ext>
            </a:extLst>
          </p:cNvPr>
          <p:cNvSpPr txBox="1">
            <a:spLocks/>
          </p:cNvSpPr>
          <p:nvPr/>
        </p:nvSpPr>
        <p:spPr>
          <a:xfrm>
            <a:off x="342900" y="503238"/>
            <a:ext cx="17602200" cy="5935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432FF"/>
                </a:solidFill>
              </a:rPr>
              <a:t>Meeting of Catechetical Leaders</a:t>
            </a:r>
          </a:p>
          <a:p>
            <a:r>
              <a:rPr lang="en-US" sz="8800" dirty="0">
                <a:solidFill>
                  <a:srgbClr val="0432FF"/>
                </a:solidFill>
              </a:rPr>
              <a:t>of the Episcopal Conferences of Asia</a:t>
            </a:r>
          </a:p>
          <a:p>
            <a:r>
              <a:rPr lang="en-US" sz="8800" dirty="0">
                <a:solidFill>
                  <a:srgbClr val="FF0000"/>
                </a:solidFill>
              </a:rPr>
              <a:t>Pope Pius XII Catholic Center, Manila</a:t>
            </a:r>
          </a:p>
          <a:p>
            <a:r>
              <a:rPr lang="en-US" sz="8800" dirty="0">
                <a:solidFill>
                  <a:srgbClr val="FF0000"/>
                </a:solidFill>
              </a:rPr>
              <a:t>11-12 February 2026</a:t>
            </a:r>
            <a:endParaRPr lang="th-TH" sz="8800" dirty="0">
              <a:solidFill>
                <a:srgbClr val="FF0000"/>
              </a:solidFill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A8D377F-F19A-3628-6859-BC814F348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08" y="6743700"/>
            <a:ext cx="8508957" cy="30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577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3B338-98AD-B8DA-AC38-F89004EF1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4EC4F55-45A3-B49F-6323-4A376A25A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4"/>
          <a:stretch>
            <a:fillRect/>
          </a:stretch>
        </p:blipFill>
        <p:spPr>
          <a:xfrm>
            <a:off x="1354916" y="34556"/>
            <a:ext cx="15578168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485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94182-1B25-E281-A538-BAB790272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F3E41237-7167-B508-3089-0D42F68BC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01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89AA60F-21D1-9B21-1598-E6EAAFABB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86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8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4894B-A20D-E1E7-C73A-9AD78E166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5F882C3-F850-84AA-5DFB-69B8619C3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860" y="13291"/>
            <a:ext cx="13698279" cy="1027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6690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6E605-0B42-C79E-06CD-A288997B3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0C6B858-DE22-8819-5E05-D9C1DE515C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590" y="-20379"/>
            <a:ext cx="13714819" cy="1028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31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6490E-AD0C-C97B-208E-511804CD6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59FB271-DE7F-3EF6-F839-2A71C808D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266700"/>
            <a:ext cx="13436600" cy="1007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292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3A8361-0FA4-8EF8-D861-A2BF5240D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1A6D724D-8D39-DE2A-BF2D-9C02425875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10325100" cy="103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171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176A6-E581-2AE2-F8EF-9A970DB11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7551340-5B69-3CAB-A63E-5FDCF3CC8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10325100" cy="103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58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BB5AC-678E-37E3-A784-123A097B5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BD25B3D-D73D-88F0-6A8F-475F1F61E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10325100" cy="1032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9375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C7C70-0153-30ED-19BF-A5C51185C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BC62BA7-AAB1-2B8A-125A-65CBA4193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0"/>
            <a:ext cx="10287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70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0306E-7C1D-CB44-AEAE-80DE58A82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7F73164-A9DE-2CB9-E976-1519B9F1E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157"/>
            <a:ext cx="7315200" cy="1028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618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ECBBF-D98B-4C00-8581-EA034BA81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41D6481-D873-6F22-320E-B759B4917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0"/>
            <a:ext cx="75438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10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A9817-CA8E-5959-E47A-533229DC0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06FA30A-3E78-BE36-62A2-5D3C9E9EDB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66700"/>
            <a:ext cx="100584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6494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53E30-7113-88DC-9D81-5DE0D6028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5BF1611-8725-3B0A-6966-79B2A3E14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188" y="0"/>
            <a:ext cx="13703623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6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06B24-A478-94E8-90C4-C5A4D67A9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59CFDC65-E377-8401-F27F-36DA8A69CDCB}"/>
              </a:ext>
            </a:extLst>
          </p:cNvPr>
          <p:cNvSpPr txBox="1">
            <a:spLocks/>
          </p:cNvSpPr>
          <p:nvPr/>
        </p:nvSpPr>
        <p:spPr>
          <a:xfrm>
            <a:off x="5029200" y="342900"/>
            <a:ext cx="13269433" cy="967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432FF"/>
                </a:solidFill>
              </a:rPr>
              <a:t>Meeting of Catechetical Leaders</a:t>
            </a:r>
          </a:p>
          <a:p>
            <a:r>
              <a:rPr lang="en-US" sz="8800" dirty="0">
                <a:solidFill>
                  <a:srgbClr val="0432FF"/>
                </a:solidFill>
              </a:rPr>
              <a:t>of the Episcopal Conferences of Asia</a:t>
            </a:r>
          </a:p>
          <a:p>
            <a:r>
              <a:rPr lang="en-US" sz="8800" dirty="0">
                <a:solidFill>
                  <a:srgbClr val="FF0000"/>
                </a:solidFill>
              </a:rPr>
              <a:t>Pope Pius XII Catholic Center, Manila</a:t>
            </a:r>
          </a:p>
          <a:p>
            <a:r>
              <a:rPr lang="en-US" sz="8800" dirty="0">
                <a:solidFill>
                  <a:srgbClr val="FF0000"/>
                </a:solidFill>
              </a:rPr>
              <a:t>11-12 February 2026</a:t>
            </a:r>
            <a:endParaRPr lang="th-TH" sz="8800" dirty="0">
              <a:solidFill>
                <a:srgbClr val="FF0000"/>
              </a:solidFill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EDA3983-5E98-FFF1-0736-65388B57C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00600" cy="1038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227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3481D-486A-1CEB-D473-B02B56F4D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29D88588-FE0A-F5D1-39AF-FD83F9359A3D}"/>
              </a:ext>
            </a:extLst>
          </p:cNvPr>
          <p:cNvSpPr txBox="1">
            <a:spLocks/>
          </p:cNvSpPr>
          <p:nvPr/>
        </p:nvSpPr>
        <p:spPr>
          <a:xfrm>
            <a:off x="13655964" y="2116673"/>
            <a:ext cx="4611254" cy="81253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โอวาทของพระคา</a:t>
            </a:r>
            <a:r>
              <a:rPr lang="th-TH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ร์</a:t>
            </a: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ดิน</a:t>
            </a:r>
            <a:r>
              <a:rPr lang="th-TH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ัล</a:t>
            </a: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รีโน </a:t>
            </a:r>
            <a:r>
              <a:rPr lang="th-TH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ฟิซิเ</a:t>
            </a: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ชลลา (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Card. Rino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Fisishella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สมณมนตรีสมณสภาเพื่อการประกาศพระวรสาร (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Pro-Prefect Dicastery for Evangelization) </a:t>
            </a:r>
            <a:r>
              <a:rPr lang="th-T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วันพุธที่ 11 กุมภาพันธ์ 2026 เวลา 08.30 น.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8CFE3A6-3CCC-0C62-5AEF-C75DBA8A1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45026"/>
            <a:ext cx="13655964" cy="1024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493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191FE-8A73-6E2E-8552-21AA8B356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7A6D7788-F2D0-CC7A-667E-3E9122B8103B}"/>
              </a:ext>
            </a:extLst>
          </p:cNvPr>
          <p:cNvSpPr txBox="1">
            <a:spLocks/>
          </p:cNvSpPr>
          <p:nvPr/>
        </p:nvSpPr>
        <p:spPr>
          <a:xfrm>
            <a:off x="4876800" y="438149"/>
            <a:ext cx="13390418" cy="984885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th-TH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...ขอให้เราได้นึกถึงคู่มือแนะนำด้านการสอนคำสอนที่ออกโดยพระศาสนจักรในปี 1991 และ 1997 ด้วย และ</a:t>
            </a:r>
            <a:r>
              <a:rPr lang="th-TH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นำไปประยุกต์</a:t>
            </a:r>
            <a:r>
              <a:rPr lang="th-TH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ให้เข้ากับการประกาศพระวรสารใน</a:t>
            </a:r>
            <a:r>
              <a:rPr lang="th-TH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โลกยุคปัจจุบัน </a:t>
            </a:r>
            <a:r>
              <a:rPr lang="th-TH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</a:t>
            </a:r>
            <a:r>
              <a:rPr lang="th-TH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ความหมายหรือความเข้าใจใหม่</a:t>
            </a:r>
            <a:r>
              <a:rPr lang="th-TH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ในปัจจุบัน จน</a:t>
            </a:r>
            <a:r>
              <a:rPr lang="th-TH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กลาย</a:t>
            </a:r>
            <a:r>
              <a:rPr lang="th-TH" sz="4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เป็</a:t>
            </a:r>
            <a:r>
              <a:rPr lang="th-TH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นอ</a:t>
            </a:r>
            <a:r>
              <a:rPr lang="th-TH" sz="40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ัต</a:t>
            </a:r>
            <a:r>
              <a:rPr lang="th-TH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ลักษณ์ของครูคำสอน</a:t>
            </a:r>
            <a:r>
              <a:rPr lang="th-TH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ในปัจจุบัน ท่ามกลางความท้าทายของโลกยุคปัจจุบัน</a:t>
            </a:r>
          </a:p>
          <a:p>
            <a:pPr algn="l"/>
            <a:endParaRPr lang="th-TH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th-TH" sz="4000" dirty="0">
                <a:solidFill>
                  <a:srgbClr val="FF0000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เอกลักษณ์ของครูคำสอน </a:t>
            </a:r>
            <a:r>
              <a:rPr lang="th-TH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หรือหลักในการสอนคำสอน เพื่อให้ทุกคนมี</a:t>
            </a:r>
            <a:r>
              <a:rPr lang="th-TH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ความรู้สึกเป็นเจ้าของและมีส่วนร่วมในชีวิตชุมชน</a:t>
            </a:r>
            <a:r>
              <a:rPr lang="th-TH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แห่งความเชื่อ ชีวิตหมู่คณะ มีความรับผิดชอบต่อพันธกิจที่ได้รับมอบหมาย</a:t>
            </a:r>
          </a:p>
          <a:p>
            <a:endParaRPr lang="th-TH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r>
              <a:rPr lang="th-TH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เรารู้ดีว่าการประกาศพระวรสารเป็น</a:t>
            </a:r>
            <a:r>
              <a:rPr lang="th-TH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ธรรมชาติของพระศาสนจักร </a:t>
            </a:r>
            <a:r>
              <a:rPr lang="th-TH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เกี่ยวข้องกับ</a:t>
            </a:r>
            <a:r>
              <a:rPr lang="th-TH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พระพรที่เราได้รับ (</a:t>
            </a:r>
            <a:r>
              <a:rPr lang="en" sz="4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Charism) </a:t>
            </a:r>
            <a:r>
              <a:rPr lang="th-TH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ในศีลศักดิ์สิทธิ์ต่าง ๆ ท่ามกลางโลกที่กำลังเปลี่ยนแปลง ท้าทายให้เราประกาศพระวรสารด้วย</a:t>
            </a:r>
            <a:r>
              <a:rPr lang="th-TH" sz="4000" dirty="0">
                <a:solidFill>
                  <a:srgbClr val="FF0000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ภาษาใหม่ ๆ (เทคโนโลยี) </a:t>
            </a:r>
            <a:r>
              <a:rPr lang="th-TH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การใช้ช่องทางในการสอนคำสอนอย่างเหมาะสม </a:t>
            </a:r>
            <a:r>
              <a:rPr lang="th-TH" sz="4000" dirty="0">
                <a:solidFill>
                  <a:srgbClr val="FF0000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การปรับให้เข้ากับผู้ฟัง/ผู้เรียนคำสอน โดยยังคงยึดเนื้อหาและความสำคัญเอาไว้...</a:t>
            </a:r>
            <a:endParaRPr lang="en-US" sz="4000" dirty="0">
              <a:solidFill>
                <a:srgbClr val="FF0000"/>
              </a:solidFill>
              <a:highlight>
                <a:srgbClr val="FFFF00"/>
              </a:highligh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F4BE79B-1077-5AE1-C2E7-EAF49AB95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2" t="466" r="40971" b="-466"/>
          <a:stretch>
            <a:fillRect/>
          </a:stretch>
        </p:blipFill>
        <p:spPr>
          <a:xfrm>
            <a:off x="20782" y="45026"/>
            <a:ext cx="4611254" cy="1024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692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D1AC0-EF96-A17A-01BF-230E13027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79E5061-2792-E5B9-C571-015DAF762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4807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86476-90D1-FDCC-6C53-9AD6CF8CFD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F9010F3-5CD6-3728-AC34-03EC856A7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100" y="457200"/>
            <a:ext cx="7035800" cy="937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258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D44BA-1764-2717-FCF1-F81ACCBFE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A8E8595-E16B-899E-E085-83334D85C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99" y="109758"/>
            <a:ext cx="13557411" cy="1017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609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23FA4-7D5C-896D-AE2D-19A3E7043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68DE7F5-1A09-4C99-175F-3C8FA60592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094" y="0"/>
            <a:ext cx="13709812" cy="1029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58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AF1F622-4F13-6A40-0E5F-AB87CFC594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804479"/>
            <a:ext cx="17830800" cy="3184071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52C1D99-5403-EC83-71A4-7FEC46B90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-4110"/>
            <a:ext cx="4267200" cy="6804000"/>
          </a:xfrm>
          <a:prstGeom prst="rect">
            <a:avLst/>
          </a:prstGeom>
        </p:spPr>
      </p:pic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410362BB-A66D-E5CB-6745-A1BC605699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114" y="-41358"/>
            <a:ext cx="7010400" cy="684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442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6035F-1270-E3E3-4329-478ED47B2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5494A00-E4E3-41BB-941A-A2A25B134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23955"/>
            <a:ext cx="13639800" cy="1023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0445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69905-4809-3426-08D9-E771A1BC9B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32891558-C835-5628-5AE4-7D5C890EA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00" y="0"/>
            <a:ext cx="13792200" cy="1035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939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02E68-14D1-4A04-A96A-313ACF45D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A418069-EC4B-35C5-B948-DCF6EC59C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2556"/>
            <a:ext cx="13633612" cy="1023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172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33A1B-C67D-C6C7-C505-12699314E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BF9BC62-C54D-536B-3E08-B3F3CA44F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338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7CDBC-6688-CB62-DECF-A7805B4CA3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40FCFF3-C635-788A-8049-7A01869E5E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0"/>
            <a:ext cx="754380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8064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EB47BD-2BB1-4AC5-4CE5-E56E14C96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A662D44-1F87-8E30-5C7B-EA82DE034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400" y="38100"/>
            <a:ext cx="13665200" cy="1024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981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9054A-207D-BE3E-F529-62F340EB3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C9268EF2-AD22-5786-030D-3EFF72D24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506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2D33A-C396-CD55-FC1F-C396A06BC8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291C0D2-D8D2-B0C0-6B6F-91976EB57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4" y="647700"/>
            <a:ext cx="17902698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346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099BF-C60D-91C1-B128-FF94458ACF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BE21194-6864-1C1D-66AE-B28E07BA2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62"/>
          <a:stretch>
            <a:fillRect/>
          </a:stretch>
        </p:blipFill>
        <p:spPr>
          <a:xfrm>
            <a:off x="0" y="540628"/>
            <a:ext cx="18347877" cy="920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189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480C6-28C7-1441-A9FB-9A12A14D2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188CF41-35AF-5E2F-8AC2-E446201F0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2482"/>
            <a:ext cx="18306289" cy="959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92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EFA7C-8E46-772E-EF74-AA44C0EFD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5E648711-8711-135E-437E-7404CD813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-12700"/>
            <a:ext cx="7299956" cy="10299700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5EC02F5-ABEE-4A50-8C24-5E6B4F9A8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46" y="12700"/>
            <a:ext cx="7274554" cy="1025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145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3089E7-7777-233E-E8DA-59C5EF187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B678539-B9EE-7738-7582-BEC94282F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" y="0"/>
            <a:ext cx="1828085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968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6FDC40-0F3A-C3BF-C7A3-FAD60D670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2BFE9E72-D188-8295-D8FF-3C8132D07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0" y="0"/>
            <a:ext cx="154305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376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950B140-7D36-416F-A376-907DEB631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191500"/>
            <a:ext cx="17602200" cy="1592262"/>
          </a:xfrm>
        </p:spPr>
        <p:txBody>
          <a:bodyPr>
            <a:normAutofit fontScale="90000"/>
          </a:bodyPr>
          <a:lstStyle/>
          <a:p>
            <a:r>
              <a:rPr lang="en-US" dirty="0"/>
              <a:t>Meeting of Catechetical Leaders of the Episcopal Conferences of Asia,</a:t>
            </a:r>
            <a:br>
              <a:rPr lang="th-TH" dirty="0"/>
            </a:br>
            <a:r>
              <a:rPr lang="en-US" dirty="0"/>
              <a:t>Manila, 11-12 February 2026</a:t>
            </a:r>
            <a:br>
              <a:rPr lang="th-TH" dirty="0"/>
            </a:br>
            <a:r>
              <a:rPr lang="en-US" dirty="0">
                <a:solidFill>
                  <a:srgbClr val="0432FF"/>
                </a:solidFill>
              </a:rPr>
              <a:t>(The image is from the most recent meeting, held on January 21, 2026.)</a:t>
            </a:r>
            <a:endParaRPr lang="th-TH" dirty="0">
              <a:solidFill>
                <a:srgbClr val="0432FF"/>
              </a:solidFill>
            </a:endParaRPr>
          </a:p>
        </p:txBody>
      </p:sp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0BA20C04-7C00-EEED-5D14-117C1D528EF1}"/>
              </a:ext>
            </a:extLst>
          </p:cNvPr>
          <p:cNvSpPr txBox="1">
            <a:spLocks/>
          </p:cNvSpPr>
          <p:nvPr/>
        </p:nvSpPr>
        <p:spPr>
          <a:xfrm>
            <a:off x="342900" y="503238"/>
            <a:ext cx="17602200" cy="3040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cs typeface="+mn-cs"/>
              </a:rPr>
              <a:t>Report of the </a:t>
            </a:r>
            <a:r>
              <a:rPr lang="en-US" dirty="0">
                <a:solidFill>
                  <a:srgbClr val="0432FF"/>
                </a:solidFill>
                <a:cs typeface="+mn-cs"/>
              </a:rPr>
              <a:t>Catholic Bishops’ Conference of Thailand </a:t>
            </a:r>
            <a:r>
              <a:rPr lang="en-US" dirty="0">
                <a:cs typeface="+mn-cs"/>
              </a:rPr>
              <a:t>on</a:t>
            </a:r>
          </a:p>
          <a:p>
            <a:r>
              <a:rPr lang="en-US" dirty="0">
                <a:cs typeface="+mn-cs"/>
              </a:rPr>
              <a:t>The Use of </a:t>
            </a:r>
            <a:r>
              <a:rPr lang="en-US" dirty="0">
                <a:solidFill>
                  <a:srgbClr val="FF0000"/>
                </a:solidFill>
                <a:cs typeface="+mn-cs"/>
              </a:rPr>
              <a:t>“Directory for Catechesis”</a:t>
            </a:r>
          </a:p>
          <a:p>
            <a:r>
              <a:rPr lang="en-US" dirty="0">
                <a:cs typeface="+mn-cs"/>
              </a:rPr>
              <a:t>and</a:t>
            </a:r>
            <a:r>
              <a:rPr lang="th-TH" dirty="0">
                <a:cs typeface="+mn-cs"/>
              </a:rPr>
              <a:t> </a:t>
            </a:r>
            <a:r>
              <a:rPr lang="en-US" dirty="0">
                <a:cs typeface="+mn-cs"/>
              </a:rPr>
              <a:t>Motu Proprio </a:t>
            </a:r>
            <a:r>
              <a:rPr lang="en-US" dirty="0">
                <a:solidFill>
                  <a:srgbClr val="FF0000"/>
                </a:solidFill>
                <a:cs typeface="+mn-cs"/>
              </a:rPr>
              <a:t>“</a:t>
            </a:r>
            <a:r>
              <a:rPr lang="en-US" dirty="0" err="1">
                <a:solidFill>
                  <a:srgbClr val="FF0000"/>
                </a:solidFill>
                <a:cs typeface="+mn-cs"/>
              </a:rPr>
              <a:t>Antiquum</a:t>
            </a:r>
            <a:r>
              <a:rPr lang="en-US" dirty="0">
                <a:solidFill>
                  <a:srgbClr val="FF0000"/>
                </a:solidFill>
                <a:cs typeface="+mn-cs"/>
              </a:rPr>
              <a:t> Ministerium” </a:t>
            </a:r>
            <a:r>
              <a:rPr lang="en-US" dirty="0">
                <a:cs typeface="+mn-cs"/>
              </a:rPr>
              <a:t>on the Ministry of Catechist</a:t>
            </a:r>
            <a:endParaRPr lang="th-TH" dirty="0">
              <a:cs typeface="+mn-cs"/>
            </a:endParaRPr>
          </a:p>
          <a:p>
            <a:r>
              <a:rPr lang="en-US" dirty="0">
                <a:cs typeface="+mn-cs"/>
              </a:rPr>
              <a:t>By the Catholic Commission for Catechetical Education, Desk for Catechesis</a:t>
            </a:r>
            <a:endParaRPr lang="th-TH" dirty="0">
              <a:cs typeface="+mn-cs"/>
            </a:endParaRPr>
          </a:p>
        </p:txBody>
      </p:sp>
      <p:pic>
        <p:nvPicPr>
          <p:cNvPr id="1026" name="Picture 2" descr="อาจเป็นรูปภาพของ หนึ่งคนขึ้นไป, การจัดแสง และ ข้อความ">
            <a:extLst>
              <a:ext uri="{FF2B5EF4-FFF2-40B4-BE49-F238E27FC236}">
                <a16:creationId xmlns:a16="http://schemas.microsoft.com/office/drawing/2014/main" id="{C68BFEE0-D758-A1F5-07B3-2870D23A0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7" b="22221"/>
          <a:stretch>
            <a:fillRect/>
          </a:stretch>
        </p:blipFill>
        <p:spPr bwMode="auto">
          <a:xfrm>
            <a:off x="2287588" y="3543300"/>
            <a:ext cx="1371282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11165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D1417-91E6-8D3A-342B-2C97017CD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79762371-AB37-8013-E39A-6FE0B8388A7D}"/>
              </a:ext>
            </a:extLst>
          </p:cNvPr>
          <p:cNvSpPr txBox="1">
            <a:spLocks/>
          </p:cNvSpPr>
          <p:nvPr/>
        </p:nvSpPr>
        <p:spPr>
          <a:xfrm>
            <a:off x="342900" y="503238"/>
            <a:ext cx="17602200" cy="3040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43000" indent="-1143000">
              <a:buAutoNum type="arabicPeriod"/>
            </a:pPr>
            <a:r>
              <a:rPr lang="en-US" sz="6000" dirty="0">
                <a:solidFill>
                  <a:srgbClr val="0432FF"/>
                </a:solidFill>
              </a:rPr>
              <a:t>How was the </a:t>
            </a:r>
            <a:r>
              <a:rPr lang="en-US" sz="6000" i="1" dirty="0">
                <a:solidFill>
                  <a:srgbClr val="FF0000"/>
                </a:solidFill>
              </a:rPr>
              <a:t>Directory of Catechesis </a:t>
            </a:r>
            <a:r>
              <a:rPr lang="en-US" sz="6000" dirty="0">
                <a:solidFill>
                  <a:srgbClr val="0432FF"/>
                </a:solidFill>
              </a:rPr>
              <a:t>received</a:t>
            </a:r>
          </a:p>
          <a:p>
            <a:r>
              <a:rPr lang="en-US" sz="6000" dirty="0">
                <a:solidFill>
                  <a:srgbClr val="0432FF"/>
                </a:solidFill>
              </a:rPr>
              <a:t>into your Episcopal Conference? </a:t>
            </a:r>
            <a:endParaRPr lang="th-TH" sz="6000" dirty="0">
              <a:solidFill>
                <a:srgbClr val="0432FF"/>
              </a:solidFill>
            </a:endParaRPr>
          </a:p>
        </p:txBody>
      </p:sp>
      <p:pic>
        <p:nvPicPr>
          <p:cNvPr id="1026" name="Picture 2" descr="อาจเป็นรูปภาพของ หนึ่งคนขึ้นไป, การจัดแสง และ ข้อความ">
            <a:extLst>
              <a:ext uri="{FF2B5EF4-FFF2-40B4-BE49-F238E27FC236}">
                <a16:creationId xmlns:a16="http://schemas.microsoft.com/office/drawing/2014/main" id="{E3502467-4024-DEDC-FB1F-DBA7E94F9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97" b="22221"/>
          <a:stretch>
            <a:fillRect/>
          </a:stretch>
        </p:blipFill>
        <p:spPr bwMode="auto">
          <a:xfrm>
            <a:off x="2287588" y="3543300"/>
            <a:ext cx="1371282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2133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7D548-B2E9-AE4B-0772-8DF074EC3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6A10CAB0-6C17-8F13-C8C1-4903904C33C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07481" y="4604891"/>
            <a:ext cx="94488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 spc="-240" dirty="0">
                <a:solidFill>
                  <a:srgbClr val="0432FF"/>
                </a:solidFill>
                <a:ea typeface="ITC Avant Garde Gothic"/>
                <a:cs typeface="ITC Avant Garde Gothic"/>
                <a:sym typeface="ITC Avant Garde Gothic"/>
              </a:rPr>
              <a:t>1.1 Translate into Thai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F5D3AFBF-6270-CF9A-6BD1-70FF2508D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82" y="241891"/>
            <a:ext cx="6735900" cy="943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C89E98D6-FC0D-5D03-DB55-550E8F630F13}"/>
              </a:ext>
            </a:extLst>
          </p:cNvPr>
          <p:cNvSpPr txBox="1">
            <a:spLocks/>
          </p:cNvSpPr>
          <p:nvPr/>
        </p:nvSpPr>
        <p:spPr>
          <a:xfrm>
            <a:off x="7453745" y="6288985"/>
            <a:ext cx="10356273" cy="338554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Directory for Catechesis 2020 </a:t>
            </a:r>
            <a:r>
              <a:rPr lang="en-US" dirty="0">
                <a:solidFill>
                  <a:srgbClr val="FF0000"/>
                </a:solidFill>
              </a:rPr>
              <a:t>was translated into Thai in July 2020 </a:t>
            </a:r>
            <a:r>
              <a:rPr lang="en-US" dirty="0"/>
              <a:t>by </a:t>
            </a:r>
            <a:r>
              <a:rPr lang="en-US" dirty="0">
                <a:solidFill>
                  <a:srgbClr val="0432FF"/>
                </a:solidFill>
              </a:rPr>
              <a:t>the Commission of the Catechetical Department, </a:t>
            </a:r>
            <a:r>
              <a:rPr lang="en-US" dirty="0"/>
              <a:t>under the Catholic Bishops’ Conference of Thailand.</a:t>
            </a:r>
          </a:p>
        </p:txBody>
      </p:sp>
    </p:spTree>
    <p:extLst>
      <p:ext uri="{BB962C8B-B14F-4D97-AF65-F5344CB8AC3E}">
        <p14:creationId xmlns:p14="http://schemas.microsoft.com/office/powerpoint/2010/main" val="30363682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29374-B7B6-962C-E3E2-5E817BF21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F6FF442C-91DD-8B9F-673C-FB73348F91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1263" y="342900"/>
            <a:ext cx="11565081" cy="1040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8000" spc="-240" dirty="0">
                <a:solidFill>
                  <a:srgbClr val="FF0000"/>
                </a:solidFill>
                <a:ea typeface="ITC Avant Garde Gothic"/>
                <a:cs typeface="ITC Avant Garde Gothic"/>
                <a:sym typeface="ITC Avant Garde Gothic"/>
              </a:rPr>
              <a:t>Subcommittee for Translation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5C200EFB-92D1-7B45-1D70-67D9D0912FDB}"/>
              </a:ext>
            </a:extLst>
          </p:cNvPr>
          <p:cNvSpPr txBox="1">
            <a:spLocks/>
          </p:cNvSpPr>
          <p:nvPr/>
        </p:nvSpPr>
        <p:spPr>
          <a:xfrm>
            <a:off x="7391400" y="1818799"/>
            <a:ext cx="10356273" cy="81253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600" dirty="0"/>
              <a:t>1</a:t>
            </a:r>
            <a:r>
              <a:rPr lang="th-TH" sz="6600" dirty="0"/>
              <a:t>. ประภา วีระศิลป์</a:t>
            </a:r>
          </a:p>
          <a:p>
            <a:pPr algn="l"/>
            <a:r>
              <a:rPr lang="en-US" sz="6600" dirty="0" err="1">
                <a:solidFill>
                  <a:srgbClr val="0432FF"/>
                </a:solidFill>
              </a:rPr>
              <a:t>Prapha</a:t>
            </a:r>
            <a:r>
              <a:rPr lang="en-US" sz="6600" dirty="0">
                <a:solidFill>
                  <a:srgbClr val="0432FF"/>
                </a:solidFill>
              </a:rPr>
              <a:t> </a:t>
            </a:r>
            <a:r>
              <a:rPr lang="en-US" sz="6600" dirty="0" err="1">
                <a:solidFill>
                  <a:srgbClr val="0432FF"/>
                </a:solidFill>
              </a:rPr>
              <a:t>Weerasilp</a:t>
            </a:r>
            <a:endParaRPr lang="en-US" sz="6600" dirty="0">
              <a:solidFill>
                <a:srgbClr val="0432FF"/>
              </a:solidFill>
            </a:endParaRPr>
          </a:p>
          <a:p>
            <a:pPr algn="l"/>
            <a:r>
              <a:rPr lang="en-US" sz="6600" dirty="0"/>
              <a:t>2. </a:t>
            </a:r>
            <a:r>
              <a:rPr lang="th-TH" sz="6600" dirty="0"/>
              <a:t>ยุพา ชุลีระรักษ์</a:t>
            </a:r>
          </a:p>
          <a:p>
            <a:pPr algn="l"/>
            <a:r>
              <a:rPr lang="en-US" sz="6600" dirty="0" err="1">
                <a:solidFill>
                  <a:srgbClr val="0432FF"/>
                </a:solidFill>
              </a:rPr>
              <a:t>Yupapha</a:t>
            </a:r>
            <a:r>
              <a:rPr lang="en-US" sz="6600" dirty="0">
                <a:solidFill>
                  <a:srgbClr val="0432FF"/>
                </a:solidFill>
              </a:rPr>
              <a:t> </a:t>
            </a:r>
            <a:r>
              <a:rPr lang="en-US" sz="6600" dirty="0" err="1">
                <a:solidFill>
                  <a:srgbClr val="0432FF"/>
                </a:solidFill>
              </a:rPr>
              <a:t>Chulirarak</a:t>
            </a:r>
            <a:endParaRPr lang="en-US" sz="6600" dirty="0">
              <a:solidFill>
                <a:srgbClr val="0432FF"/>
              </a:solidFill>
            </a:endParaRPr>
          </a:p>
          <a:p>
            <a:pPr algn="l"/>
            <a:r>
              <a:rPr lang="en-US" sz="6600" dirty="0"/>
              <a:t>3. </a:t>
            </a:r>
            <a:r>
              <a:rPr lang="th-TH" sz="6600" dirty="0"/>
              <a:t>คุณพ่อสมหมาย มธุรสสุวรรณ</a:t>
            </a:r>
          </a:p>
          <a:p>
            <a:pPr algn="l"/>
            <a:r>
              <a:rPr lang="en-US" sz="6600" dirty="0">
                <a:solidFill>
                  <a:srgbClr val="0432FF"/>
                </a:solidFill>
              </a:rPr>
              <a:t>Fr. Sommai </a:t>
            </a:r>
            <a:r>
              <a:rPr lang="en-US" sz="6600" dirty="0" err="1">
                <a:solidFill>
                  <a:srgbClr val="0432FF"/>
                </a:solidFill>
              </a:rPr>
              <a:t>Mathurotsuwan</a:t>
            </a:r>
            <a:endParaRPr lang="en-US" sz="6600" dirty="0">
              <a:solidFill>
                <a:srgbClr val="0432FF"/>
              </a:solidFill>
            </a:endParaRPr>
          </a:p>
          <a:p>
            <a:pPr algn="l"/>
            <a:r>
              <a:rPr lang="en-US" sz="6600" dirty="0"/>
              <a:t>4. </a:t>
            </a:r>
            <a:r>
              <a:rPr lang="th-TH" sz="6600" dirty="0"/>
              <a:t>มงซิน</a:t>
            </a:r>
            <a:r>
              <a:rPr lang="th-TH" sz="6600" dirty="0" err="1"/>
              <a:t>ญ</a:t>
            </a:r>
            <a:r>
              <a:rPr lang="th-TH" sz="6600" dirty="0"/>
              <a:t>อร</a:t>
            </a:r>
            <a:r>
              <a:rPr lang="th-TH" sz="6600" dirty="0" err="1"/>
              <a:t>์</a:t>
            </a:r>
            <a:r>
              <a:rPr lang="th-TH" sz="6600" dirty="0"/>
              <a:t> วิษณุ ธัญ</a:t>
            </a:r>
            <a:r>
              <a:rPr lang="th-TH" sz="6600" dirty="0" err="1"/>
              <a:t>ญ</a:t>
            </a:r>
            <a:r>
              <a:rPr lang="th-TH" sz="6600" dirty="0"/>
              <a:t>อนันต์</a:t>
            </a:r>
          </a:p>
          <a:p>
            <a:pPr algn="l"/>
            <a:r>
              <a:rPr lang="en-US" sz="6600" dirty="0">
                <a:solidFill>
                  <a:srgbClr val="0432FF"/>
                </a:solidFill>
              </a:rPr>
              <a:t>Monsignor </a:t>
            </a:r>
            <a:r>
              <a:rPr lang="en-US" sz="6600" dirty="0" err="1">
                <a:solidFill>
                  <a:srgbClr val="0432FF"/>
                </a:solidFill>
              </a:rPr>
              <a:t>Wisanu</a:t>
            </a:r>
            <a:r>
              <a:rPr lang="en-US" sz="6600" dirty="0">
                <a:solidFill>
                  <a:srgbClr val="0432FF"/>
                </a:solidFill>
              </a:rPr>
              <a:t> </a:t>
            </a:r>
            <a:r>
              <a:rPr lang="en-US" sz="6600" dirty="0" err="1">
                <a:solidFill>
                  <a:srgbClr val="0432FF"/>
                </a:solidFill>
              </a:rPr>
              <a:t>Thanyanan</a:t>
            </a:r>
            <a:endParaRPr lang="en-US" sz="6000" dirty="0">
              <a:solidFill>
                <a:srgbClr val="0432FF"/>
              </a:solidFill>
            </a:endParaRP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E4EE8A67-9500-E445-0CB9-E57F7A9B5B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1" t="19275" r="23858" b="31566"/>
          <a:stretch>
            <a:fillRect/>
          </a:stretch>
        </p:blipFill>
        <p:spPr bwMode="auto">
          <a:xfrm>
            <a:off x="4063793" y="1605928"/>
            <a:ext cx="2612406" cy="2784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อาจเป็นรูปภาพของ ข้อความพูดว่า &quot;ศูนย์อบรมดริสตศาสนธรรมระดับชาติ National Catechetical tionalCatecheticalCente Center&quot;">
            <a:extLst>
              <a:ext uri="{FF2B5EF4-FFF2-40B4-BE49-F238E27FC236}">
                <a16:creationId xmlns:a16="http://schemas.microsoft.com/office/drawing/2014/main" id="{8E5DA176-78C0-17EA-BDCB-038B16BC7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" t="36667" r="82557" b="47037"/>
          <a:stretch>
            <a:fillRect/>
          </a:stretch>
        </p:blipFill>
        <p:spPr bwMode="auto">
          <a:xfrm>
            <a:off x="969152" y="2959395"/>
            <a:ext cx="2379440" cy="261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ประวัติความเป็นมา">
            <a:extLst>
              <a:ext uri="{FF2B5EF4-FFF2-40B4-BE49-F238E27FC236}">
                <a16:creationId xmlns:a16="http://schemas.microsoft.com/office/drawing/2014/main" id="{81AE88E1-6BFF-1CFD-FD2B-795E97F5C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316" y="4612758"/>
            <a:ext cx="2612407" cy="3289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ไม่มีคำอธิบายรูปภาพ">
            <a:extLst>
              <a:ext uri="{FF2B5EF4-FFF2-40B4-BE49-F238E27FC236}">
                <a16:creationId xmlns:a16="http://schemas.microsoft.com/office/drawing/2014/main" id="{4CDE5854-A691-CE23-C169-7A8DA9FEBE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1" t="15762" r="46296" b="39173"/>
          <a:stretch>
            <a:fillRect/>
          </a:stretch>
        </p:blipFill>
        <p:spPr bwMode="auto">
          <a:xfrm>
            <a:off x="838200" y="6591300"/>
            <a:ext cx="2641344" cy="306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2343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112AF6D6-5C1E-AC73-041D-F28C2F0D5E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0215" y="3823688"/>
            <a:ext cx="7692735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7200" spc="-240" dirty="0">
                <a:solidFill>
                  <a:srgbClr val="0432FF"/>
                </a:solidFill>
                <a:ea typeface="ITC Avant Garde Gothic"/>
                <a:cs typeface="ITC Avant Garde Gothic"/>
                <a:sym typeface="ITC Avant Garde Gothic"/>
              </a:rPr>
              <a:t>1.2 Published online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421C8E2C-CB3B-22A2-1080-C876C1758FC3}"/>
              </a:ext>
            </a:extLst>
          </p:cNvPr>
          <p:cNvSpPr txBox="1">
            <a:spLocks/>
          </p:cNvSpPr>
          <p:nvPr/>
        </p:nvSpPr>
        <p:spPr>
          <a:xfrm>
            <a:off x="259771" y="7259893"/>
            <a:ext cx="17816946" cy="20313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</a:t>
            </a:r>
            <a:r>
              <a:rPr lang="en-US" dirty="0">
                <a:solidFill>
                  <a:srgbClr val="FF0000"/>
                </a:solidFill>
              </a:rPr>
              <a:t>Thai edition </a:t>
            </a:r>
            <a:r>
              <a:rPr lang="en-US" dirty="0"/>
              <a:t>of The Directory for Catechesis </a:t>
            </a:r>
            <a:r>
              <a:rPr lang="en-US" dirty="0">
                <a:solidFill>
                  <a:srgbClr val="FF0000"/>
                </a:solidFill>
              </a:rPr>
              <a:t>was published </a:t>
            </a:r>
            <a:r>
              <a:rPr lang="en-US" dirty="0"/>
              <a:t>online on the official website of the Catholic Commission for Catechetical Education, Desk for Catechesis. </a:t>
            </a:r>
            <a:r>
              <a:rPr lang="en-US" dirty="0" err="1">
                <a:solidFill>
                  <a:srgbClr val="0432FF"/>
                </a:solidFill>
              </a:rPr>
              <a:t>www.thaicatechesis.com</a:t>
            </a:r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C99A7690-49AC-7600-D5F2-F2B4660DAD98}"/>
              </a:ext>
            </a:extLst>
          </p:cNvPr>
          <p:cNvSpPr txBox="1">
            <a:spLocks/>
          </p:cNvSpPr>
          <p:nvPr/>
        </p:nvSpPr>
        <p:spPr>
          <a:xfrm>
            <a:off x="259771" y="9538661"/>
            <a:ext cx="17816946" cy="49244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https://</a:t>
            </a:r>
            <a:r>
              <a:rPr lang="en-US" sz="3200" dirty="0" err="1">
                <a:solidFill>
                  <a:srgbClr val="FF0000"/>
                </a:solidFill>
              </a:rPr>
              <a:t>www.thaicatechesis.com</a:t>
            </a:r>
            <a:r>
              <a:rPr lang="en-US" sz="3200" dirty="0">
                <a:solidFill>
                  <a:srgbClr val="FF0000"/>
                </a:solidFill>
              </a:rPr>
              <a:t>/Document/DIRECTORY_FOR_CATECHESIS/</a:t>
            </a:r>
            <a:r>
              <a:rPr lang="en-US" sz="3200" dirty="0" err="1">
                <a:solidFill>
                  <a:srgbClr val="FF0000"/>
                </a:solidFill>
              </a:rPr>
              <a:t>directory_for_catechesis.html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3B9281DD-C514-3894-6D7D-487970721F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767" t="10697" r="13402" b="10697"/>
          <a:stretch>
            <a:fillRect/>
          </a:stretch>
        </p:blipFill>
        <p:spPr>
          <a:xfrm>
            <a:off x="8229600" y="255896"/>
            <a:ext cx="9618520" cy="6900243"/>
          </a:xfrm>
          <a:prstGeom prst="rect">
            <a:avLst/>
          </a:prstGeom>
        </p:spPr>
      </p:pic>
      <p:pic>
        <p:nvPicPr>
          <p:cNvPr id="16" name="รูปภาพ 15" descr="รูปภาพประกอบด้วย ข้อความ, ภาพหน้าจอ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0E83DEDE-93E1-C4F0-7849-F6FD9F164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15" y="5107444"/>
            <a:ext cx="7772400" cy="1894615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2DA19-B73C-C229-2C05-75D81A6BF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37D5BB88-786C-D2E1-EBB7-CB3BECC844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5527" y="361647"/>
            <a:ext cx="17816946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7200" spc="-240" dirty="0">
                <a:solidFill>
                  <a:srgbClr val="0432FF"/>
                </a:solidFill>
                <a:ea typeface="ITC Avant Garde Gothic"/>
                <a:cs typeface="ITC Avant Garde Gothic"/>
                <a:sym typeface="ITC Avant Garde Gothic"/>
              </a:rPr>
              <a:t>1.3 Search Program</a:t>
            </a:r>
            <a:r>
              <a:rPr lang="th-TH" sz="7200" spc="-240" dirty="0">
                <a:solidFill>
                  <a:srgbClr val="0432FF"/>
                </a:solidFill>
                <a:ea typeface="ITC Avant Garde Gothic"/>
                <a:cs typeface="ITC Avant Garde Gothic"/>
                <a:sym typeface="ITC Avant Garde Gothic"/>
              </a:rPr>
              <a:t> </a:t>
            </a:r>
            <a:r>
              <a:rPr lang="en-US" sz="7200" spc="-240" dirty="0">
                <a:solidFill>
                  <a:srgbClr val="0432FF"/>
                </a:solidFill>
                <a:ea typeface="ITC Avant Garde Gothic"/>
                <a:cs typeface="ITC Avant Garde Gothic"/>
                <a:sym typeface="ITC Avant Garde Gothic"/>
              </a:rPr>
              <a:t>according to the Chapters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895B7348-7FC7-92BF-5B06-68B74E9652BC}"/>
              </a:ext>
            </a:extLst>
          </p:cNvPr>
          <p:cNvSpPr txBox="1">
            <a:spLocks/>
          </p:cNvSpPr>
          <p:nvPr/>
        </p:nvSpPr>
        <p:spPr>
          <a:xfrm>
            <a:off x="235527" y="8717640"/>
            <a:ext cx="17816946" cy="135421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Develop a search program on the website to facilitate research and study.</a:t>
            </a:r>
            <a:endParaRPr lang="th-TH" dirty="0"/>
          </a:p>
          <a:p>
            <a:r>
              <a:rPr lang="en-US" dirty="0">
                <a:solidFill>
                  <a:srgbClr val="FF0000"/>
                </a:solidFill>
              </a:rPr>
              <a:t>https://</a:t>
            </a:r>
            <a:r>
              <a:rPr lang="en-US" dirty="0" err="1">
                <a:solidFill>
                  <a:srgbClr val="FF0000"/>
                </a:solidFill>
              </a:rPr>
              <a:t>www.thaicatechesis.com</a:t>
            </a:r>
            <a:r>
              <a:rPr lang="en-US" dirty="0">
                <a:solidFill>
                  <a:srgbClr val="FF0000"/>
                </a:solidFill>
              </a:rPr>
              <a:t>/dc2020/</a:t>
            </a:r>
            <a:endParaRPr lang="en-US" dirty="0">
              <a:solidFill>
                <a:srgbClr val="0432FF"/>
              </a:solidFill>
            </a:endParaRPr>
          </a:p>
        </p:txBody>
      </p:sp>
      <p:pic>
        <p:nvPicPr>
          <p:cNvPr id="3" name="รูปภาพ 2" descr="รูปภาพประกอบด้วย ข้อความ, ภาพหน้าจอ, สีม่วงแดงเข้ม, ม่วง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B0DBC540-04E6-6B70-A7CC-D6F89C44E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6" y="1579234"/>
            <a:ext cx="18264554" cy="6796111"/>
          </a:xfrm>
          <a:prstGeom prst="rect">
            <a:avLst/>
          </a:prstGeom>
        </p:spPr>
      </p:pic>
      <p:pic>
        <p:nvPicPr>
          <p:cNvPr id="5" name="รูปภาพ 4" descr="รูปภาพประกอบด้วย ข้อความ, เว็บไซต์, หน้าเว็บ, การโฆษณาออนไลน์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8C3146B6-559A-A708-EAFA-1E8AB216B3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12" y="5753100"/>
            <a:ext cx="5889820" cy="243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659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C64D2-14E3-B397-F446-A87F3BA51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8">
            <a:extLst>
              <a:ext uri="{FF2B5EF4-FFF2-40B4-BE49-F238E27FC236}">
                <a16:creationId xmlns:a16="http://schemas.microsoft.com/office/drawing/2014/main" id="{EEEDE692-CD35-C5E8-A4FD-95662107D62E}"/>
              </a:ext>
            </a:extLst>
          </p:cNvPr>
          <p:cNvSpPr txBox="1">
            <a:spLocks/>
          </p:cNvSpPr>
          <p:nvPr/>
        </p:nvSpPr>
        <p:spPr>
          <a:xfrm>
            <a:off x="-14177" y="6285905"/>
            <a:ext cx="18076716" cy="400109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1.4 </a:t>
            </a:r>
            <a:r>
              <a:rPr lang="en-US" dirty="0">
                <a:solidFill>
                  <a:srgbClr val="FF0000"/>
                </a:solidFill>
              </a:rPr>
              <a:t>Bishop Francis Xavier Vira </a:t>
            </a:r>
            <a:r>
              <a:rPr lang="en-US" dirty="0" err="1">
                <a:solidFill>
                  <a:srgbClr val="FF0000"/>
                </a:solidFill>
              </a:rPr>
              <a:t>Arpondratana</a:t>
            </a:r>
            <a:r>
              <a:rPr lang="en-US" dirty="0"/>
              <a:t>, author of the “5</a:t>
            </a:r>
            <a:r>
              <a:rPr lang="th-TH" dirty="0"/>
              <a:t>-</a:t>
            </a:r>
            <a:r>
              <a:rPr lang="en-US" dirty="0"/>
              <a:t>Minute Catechism” column in Thailand's Catholic weekly newspaper U-Don-Saan, and on the official website of the Catholic Commission for Catechetical Education, Desk for Catechesis, </a:t>
            </a:r>
            <a:r>
              <a:rPr lang="en-US" dirty="0">
                <a:solidFill>
                  <a:srgbClr val="0432FF"/>
                </a:solidFill>
              </a:rPr>
              <a:t>translated of the statement by Bishop Rino Fisichella introducing The Directory for Catechesis 2020, </a:t>
            </a:r>
            <a:r>
              <a:rPr lang="en-US" dirty="0">
                <a:solidFill>
                  <a:srgbClr val="FF0000"/>
                </a:solidFill>
              </a:rPr>
              <a:t>issued on June 26, 2020.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(https://</a:t>
            </a:r>
            <a:r>
              <a:rPr lang="en-US" sz="3200" dirty="0" err="1">
                <a:solidFill>
                  <a:srgbClr val="FF0000"/>
                </a:solidFill>
              </a:rPr>
              <a:t>www.thaicatechesis.com</a:t>
            </a:r>
            <a:r>
              <a:rPr lang="en-US" sz="3200" dirty="0">
                <a:solidFill>
                  <a:srgbClr val="FF0000"/>
                </a:solidFill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kamsornhanatee</a:t>
            </a:r>
            <a:r>
              <a:rPr lang="en-US" sz="3200" dirty="0">
                <a:solidFill>
                  <a:srgbClr val="FF0000"/>
                </a:solidFill>
              </a:rPr>
              <a:t>/content170/content170.html)</a:t>
            </a:r>
          </a:p>
        </p:txBody>
      </p:sp>
      <p:pic>
        <p:nvPicPr>
          <p:cNvPr id="9" name="รูปภาพ 8" descr="รูปภาพประกอบด้วย ข้อความ, ใบหน้าของมนุษย์, ภาพหน้าจอ, ชาย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101A45C6-DB2E-3920-1EA4-5FD5F5569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2865"/>
            <a:ext cx="9043575" cy="5962650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86134383-D5DC-A8FB-9973-6E4339B10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538" y="275982"/>
            <a:ext cx="8507913" cy="567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4727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6F82B-FD46-9A10-45D2-6FC8D18EE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08E7C97D-727F-4443-C095-21ED3FC4F0B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9264" y="5712369"/>
            <a:ext cx="5605857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7200" spc="-240" dirty="0">
                <a:solidFill>
                  <a:srgbClr val="0432FF"/>
                </a:solidFill>
                <a:ea typeface="ITC Avant Garde Gothic"/>
                <a:cs typeface="ITC Avant Garde Gothic"/>
                <a:sym typeface="ITC Avant Garde Gothic"/>
              </a:rPr>
              <a:t>1.5 Seminar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95DBE601-68D2-AE1D-57B5-F0CBBFDE68E1}"/>
              </a:ext>
            </a:extLst>
          </p:cNvPr>
          <p:cNvSpPr txBox="1">
            <a:spLocks/>
          </p:cNvSpPr>
          <p:nvPr/>
        </p:nvSpPr>
        <p:spPr>
          <a:xfrm>
            <a:off x="259771" y="7259893"/>
            <a:ext cx="17816946" cy="20313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Seminar on </a:t>
            </a:r>
            <a:r>
              <a:rPr lang="en-US" dirty="0">
                <a:solidFill>
                  <a:srgbClr val="0432FF"/>
                </a:solidFill>
              </a:rPr>
              <a:t>Thai Catechetical Training Guidelines in 2020 </a:t>
            </a:r>
            <a:r>
              <a:rPr lang="en-US" dirty="0"/>
              <a:t>on the topic</a:t>
            </a:r>
          </a:p>
          <a:p>
            <a:r>
              <a:rPr lang="en-US" dirty="0">
                <a:solidFill>
                  <a:srgbClr val="FF0000"/>
                </a:solidFill>
              </a:rPr>
              <a:t>"How are Today's Youth Interested in Religion?"</a:t>
            </a:r>
            <a:r>
              <a:rPr lang="en-US" dirty="0"/>
              <a:t> on October 27-28, 2020,</a:t>
            </a:r>
          </a:p>
          <a:p>
            <a:r>
              <a:rPr lang="en-US" dirty="0"/>
              <a:t>at “Baan Phu Waan Pastoral” Center,  with 24 participants.</a:t>
            </a:r>
          </a:p>
        </p:txBody>
      </p:sp>
      <p:grpSp>
        <p:nvGrpSpPr>
          <p:cNvPr id="5" name="Group 2">
            <a:extLst>
              <a:ext uri="{FF2B5EF4-FFF2-40B4-BE49-F238E27FC236}">
                <a16:creationId xmlns:a16="http://schemas.microsoft.com/office/drawing/2014/main" id="{33FC7C71-A0E2-47D1-82EE-CC9D4C0761DB}"/>
              </a:ext>
            </a:extLst>
          </p:cNvPr>
          <p:cNvGrpSpPr/>
          <p:nvPr/>
        </p:nvGrpSpPr>
        <p:grpSpPr>
          <a:xfrm>
            <a:off x="5562600" y="534869"/>
            <a:ext cx="11757929" cy="6198992"/>
            <a:chOff x="0" y="0"/>
            <a:chExt cx="1523312" cy="766713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A733B495-6434-97D6-4E7E-9C26B0B22862}"/>
                </a:ext>
              </a:extLst>
            </p:cNvPr>
            <p:cNvSpPr/>
            <p:nvPr/>
          </p:nvSpPr>
          <p:spPr>
            <a:xfrm>
              <a:off x="0" y="0"/>
              <a:ext cx="1523312" cy="766713"/>
            </a:xfrm>
            <a:custGeom>
              <a:avLst/>
              <a:gdLst/>
              <a:ahLst/>
              <a:cxnLst/>
              <a:rect l="l" t="t" r="r" b="b"/>
              <a:pathLst>
                <a:path w="1523312" h="766713">
                  <a:moveTo>
                    <a:pt x="0" y="0"/>
                  </a:moveTo>
                  <a:lnTo>
                    <a:pt x="1523312" y="0"/>
                  </a:lnTo>
                  <a:lnTo>
                    <a:pt x="1523312" y="766713"/>
                  </a:lnTo>
                  <a:lnTo>
                    <a:pt x="0" y="766713"/>
                  </a:lnTo>
                  <a:close/>
                </a:path>
              </a:pathLst>
            </a:custGeom>
            <a:blipFill>
              <a:blip r:embed="rId2"/>
              <a:stretch>
                <a:fillRect l="-332" r="-332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308522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0064806-8795-7EF2-003E-A0EC9337D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658"/>
            <a:ext cx="13716000" cy="102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73287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0FF34-0F1F-ECC3-05E0-8DA423C64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AB653C48-6A70-18EA-20BA-45DECFC1D5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482821"/>
            <a:ext cx="9702936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7200" spc="-240" dirty="0">
                <a:solidFill>
                  <a:srgbClr val="0432FF"/>
                </a:solidFill>
                <a:ea typeface="ITC Avant Garde Gothic"/>
                <a:cs typeface="ITC Avant Garde Gothic"/>
                <a:sym typeface="ITC Avant Garde Gothic"/>
              </a:rPr>
              <a:t>1.5 Training and catechesis 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30544350-5E08-9EB4-B5C0-07594CE445CF}"/>
              </a:ext>
            </a:extLst>
          </p:cNvPr>
          <p:cNvSpPr txBox="1">
            <a:spLocks/>
          </p:cNvSpPr>
          <p:nvPr/>
        </p:nvSpPr>
        <p:spPr>
          <a:xfrm>
            <a:off x="235527" y="8449962"/>
            <a:ext cx="17816946" cy="135421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seminar on " Evangelization in Culture," based on the Directory for Catechesis 2020, was held on November 20, 2020, with 15</a:t>
            </a:r>
            <a:r>
              <a:rPr lang="th-TH" dirty="0"/>
              <a:t> </a:t>
            </a:r>
            <a:r>
              <a:rPr lang="en-US" dirty="0"/>
              <a:t>participants.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08275942-A7ED-D9D0-D74E-21A2E6BE4C31}"/>
              </a:ext>
            </a:extLst>
          </p:cNvPr>
          <p:cNvGrpSpPr/>
          <p:nvPr/>
        </p:nvGrpSpPr>
        <p:grpSpPr>
          <a:xfrm>
            <a:off x="2400300" y="1536210"/>
            <a:ext cx="13487400" cy="6562412"/>
            <a:chOff x="0" y="0"/>
            <a:chExt cx="1523312" cy="766713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25313DC-2381-00CF-D013-2EF9FC971356}"/>
                </a:ext>
              </a:extLst>
            </p:cNvPr>
            <p:cNvSpPr/>
            <p:nvPr/>
          </p:nvSpPr>
          <p:spPr>
            <a:xfrm>
              <a:off x="0" y="0"/>
              <a:ext cx="1523312" cy="766713"/>
            </a:xfrm>
            <a:custGeom>
              <a:avLst/>
              <a:gdLst/>
              <a:ahLst/>
              <a:cxnLst/>
              <a:rect l="l" t="t" r="r" b="b"/>
              <a:pathLst>
                <a:path w="1523312" h="766713">
                  <a:moveTo>
                    <a:pt x="0" y="0"/>
                  </a:moveTo>
                  <a:lnTo>
                    <a:pt x="1523312" y="0"/>
                  </a:lnTo>
                  <a:lnTo>
                    <a:pt x="1523312" y="766713"/>
                  </a:lnTo>
                  <a:lnTo>
                    <a:pt x="0" y="766713"/>
                  </a:lnTo>
                  <a:close/>
                </a:path>
              </a:pathLst>
            </a:custGeom>
            <a:blipFill>
              <a:blip r:embed="rId2"/>
              <a:stretch>
                <a:fillRect t="-3892" b="-3892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6785941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AE740B-C13B-18A4-A0EA-6BE57DB91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5C139C61-5B23-7FA8-5EA7-E08FE1B3A2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2740" y="1562100"/>
            <a:ext cx="967740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7200" spc="-240" dirty="0">
                <a:solidFill>
                  <a:srgbClr val="0432FF"/>
                </a:solidFill>
                <a:ea typeface="ITC Avant Garde Gothic"/>
                <a:cs typeface="ITC Avant Garde Gothic"/>
                <a:sym typeface="ITC Avant Garde Gothic"/>
              </a:rPr>
              <a:t>1.7 Catechetical Formation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723387E6-0703-4944-5AF5-C56A3F3E2CE9}"/>
              </a:ext>
            </a:extLst>
          </p:cNvPr>
          <p:cNvSpPr txBox="1">
            <a:spLocks/>
          </p:cNvSpPr>
          <p:nvPr/>
        </p:nvSpPr>
        <p:spPr>
          <a:xfrm>
            <a:off x="9970140" y="7241827"/>
            <a:ext cx="8146473" cy="270843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"Evangelization and Living in Cultures”, </a:t>
            </a:r>
            <a:r>
              <a:rPr lang="en-US" dirty="0"/>
              <a:t>based on the Directory for Catechesis 2020, </a:t>
            </a:r>
            <a:r>
              <a:rPr lang="en-US" dirty="0">
                <a:solidFill>
                  <a:srgbClr val="FF0000"/>
                </a:solidFill>
              </a:rPr>
              <a:t>on March 11, </a:t>
            </a:r>
            <a:r>
              <a:rPr lang="en-US" dirty="0"/>
              <a:t>2021, with 35 participants.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12D4211-56E0-D300-3194-726A53AE5E9B}"/>
              </a:ext>
            </a:extLst>
          </p:cNvPr>
          <p:cNvSpPr/>
          <p:nvPr/>
        </p:nvSpPr>
        <p:spPr>
          <a:xfrm>
            <a:off x="609600" y="2934073"/>
            <a:ext cx="9043680" cy="7018846"/>
          </a:xfrm>
          <a:custGeom>
            <a:avLst/>
            <a:gdLst/>
            <a:ahLst/>
            <a:cxnLst/>
            <a:rect l="l" t="t" r="r" b="b"/>
            <a:pathLst>
              <a:path w="1366720" h="1060718">
                <a:moveTo>
                  <a:pt x="0" y="0"/>
                </a:moveTo>
                <a:lnTo>
                  <a:pt x="1366720" y="0"/>
                </a:lnTo>
                <a:lnTo>
                  <a:pt x="1366720" y="1060718"/>
                </a:lnTo>
                <a:lnTo>
                  <a:pt x="0" y="1060718"/>
                </a:lnTo>
                <a:close/>
              </a:path>
            </a:pathLst>
          </a:custGeom>
          <a:blipFill>
            <a:blip r:embed="rId2"/>
            <a:stretch>
              <a:fillRect l="-1397" r="-1397"/>
            </a:stretch>
          </a:blipFill>
        </p:spPr>
      </p:sp>
    </p:spTree>
    <p:extLst>
      <p:ext uri="{BB962C8B-B14F-4D97-AF65-F5344CB8AC3E}">
        <p14:creationId xmlns:p14="http://schemas.microsoft.com/office/powerpoint/2010/main" val="34683486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8942F6-F03D-F83A-D7AB-CE34AE7A6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D6724139-0E1D-265E-A238-1B3150A88D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2740" y="334081"/>
            <a:ext cx="8851260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7200" spc="-240" dirty="0">
                <a:solidFill>
                  <a:srgbClr val="0432FF"/>
                </a:solidFill>
                <a:ea typeface="ITC Avant Garde Gothic"/>
                <a:cs typeface="ITC Avant Garde Gothic"/>
                <a:sym typeface="ITC Avant Garde Gothic"/>
              </a:rPr>
              <a:t>1.8 Online Conference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94C6563B-AAE0-5D54-0C98-CA264AD73C75}"/>
              </a:ext>
            </a:extLst>
          </p:cNvPr>
          <p:cNvSpPr txBox="1">
            <a:spLocks/>
          </p:cNvSpPr>
          <p:nvPr/>
        </p:nvSpPr>
        <p:spPr>
          <a:xfrm>
            <a:off x="9448800" y="4841973"/>
            <a:ext cx="8146473" cy="406265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 lecture titled </a:t>
            </a:r>
            <a:r>
              <a:rPr lang="en-US" dirty="0">
                <a:solidFill>
                  <a:srgbClr val="FF0000"/>
                </a:solidFill>
              </a:rPr>
              <a:t>"Inculturation of Faith in Thai Culture According to the New Directory for Catechesis 2020",</a:t>
            </a:r>
            <a:r>
              <a:rPr lang="en-US" dirty="0"/>
              <a:t> </a:t>
            </a:r>
            <a:r>
              <a:rPr lang="en-US" dirty="0">
                <a:solidFill>
                  <a:srgbClr val="0432FF"/>
                </a:solidFill>
              </a:rPr>
              <a:t>on July 20, 2021, </a:t>
            </a:r>
            <a:r>
              <a:rPr lang="en-US" dirty="0"/>
              <a:t>via Zoom, with 25 committee members  participating.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406D5991-9353-6E8D-89BF-14C8C0D9710B}"/>
              </a:ext>
            </a:extLst>
          </p:cNvPr>
          <p:cNvGrpSpPr/>
          <p:nvPr/>
        </p:nvGrpSpPr>
        <p:grpSpPr>
          <a:xfrm>
            <a:off x="1814280" y="1360003"/>
            <a:ext cx="6477000" cy="8591144"/>
            <a:chOff x="0" y="0"/>
            <a:chExt cx="815850" cy="106071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D23D3109-A979-3F49-93C7-B47DC69764D4}"/>
                </a:ext>
              </a:extLst>
            </p:cNvPr>
            <p:cNvSpPr/>
            <p:nvPr/>
          </p:nvSpPr>
          <p:spPr>
            <a:xfrm>
              <a:off x="0" y="0"/>
              <a:ext cx="815850" cy="1060718"/>
            </a:xfrm>
            <a:custGeom>
              <a:avLst/>
              <a:gdLst/>
              <a:ahLst/>
              <a:cxnLst/>
              <a:rect l="l" t="t" r="r" b="b"/>
              <a:pathLst>
                <a:path w="815850" h="1060718">
                  <a:moveTo>
                    <a:pt x="0" y="0"/>
                  </a:moveTo>
                  <a:lnTo>
                    <a:pt x="815850" y="0"/>
                  </a:lnTo>
                  <a:lnTo>
                    <a:pt x="815850" y="1060718"/>
                  </a:lnTo>
                  <a:lnTo>
                    <a:pt x="0" y="1060718"/>
                  </a:lnTo>
                  <a:close/>
                </a:path>
              </a:pathLst>
            </a:custGeom>
            <a:blipFill>
              <a:blip r:embed="rId2"/>
              <a:stretch>
                <a:fillRect b="-225409"/>
              </a:stretch>
            </a:blipFill>
          </p:spPr>
        </p:sp>
      </p:grpSp>
      <p:pic>
        <p:nvPicPr>
          <p:cNvPr id="6" name="รูปภาพ 5" descr="รูปภาพประกอบด้วย ใบหน้าของมนุษย์, หูฟัง, ในร่ม, คน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EA76C0E3-142F-9869-1FF8-CA891E4AF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538" y="1360003"/>
            <a:ext cx="4220995" cy="30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942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884D1-D6B4-162D-603B-4BB150FBC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F009C53C-D9A7-41A6-825E-861D7FE95E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7042" y="1602978"/>
            <a:ext cx="944171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7200" spc="-240" dirty="0">
                <a:solidFill>
                  <a:srgbClr val="0432FF"/>
                </a:solidFill>
                <a:ea typeface="ITC Avant Garde Gothic"/>
                <a:cs typeface="ITC Avant Garde Gothic"/>
                <a:sym typeface="ITC Avant Garde Gothic"/>
              </a:rPr>
              <a:t>1.9 Catechists Formation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45204E48-293F-2FF9-9037-EC02BB39A2BF}"/>
              </a:ext>
            </a:extLst>
          </p:cNvPr>
          <p:cNvSpPr txBox="1">
            <a:spLocks/>
          </p:cNvSpPr>
          <p:nvPr/>
        </p:nvSpPr>
        <p:spPr>
          <a:xfrm>
            <a:off x="9982200" y="2628900"/>
            <a:ext cx="7954926" cy="738663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 lecture titled </a:t>
            </a:r>
          </a:p>
          <a:p>
            <a:r>
              <a:rPr lang="en-US" sz="4000" dirty="0">
                <a:solidFill>
                  <a:srgbClr val="FF0000"/>
                </a:solidFill>
              </a:rPr>
              <a:t>"Catechesis and Inculturation of Faith in Thai Culture According to the New Directory for Catechesis" (DC 394-400)  </a:t>
            </a:r>
          </a:p>
          <a:p>
            <a:r>
              <a:rPr lang="en-US" sz="4000" dirty="0"/>
              <a:t>by two speakers:</a:t>
            </a:r>
          </a:p>
          <a:p>
            <a:r>
              <a:rPr lang="en-US" sz="4000" dirty="0">
                <a:solidFill>
                  <a:srgbClr val="0432FF"/>
                </a:solidFill>
              </a:rPr>
              <a:t>1) Archbishop Vira </a:t>
            </a:r>
            <a:r>
              <a:rPr lang="en-US" sz="4000" dirty="0" err="1">
                <a:solidFill>
                  <a:srgbClr val="0432FF"/>
                </a:solidFill>
              </a:rPr>
              <a:t>Arpondratana</a:t>
            </a:r>
            <a:endParaRPr lang="en-US" sz="4000" dirty="0">
              <a:solidFill>
                <a:srgbClr val="0432FF"/>
              </a:solidFill>
            </a:endParaRPr>
          </a:p>
          <a:p>
            <a:r>
              <a:rPr lang="en-US" sz="4000" dirty="0"/>
              <a:t>and </a:t>
            </a:r>
            <a:r>
              <a:rPr lang="en-US" sz="4000" dirty="0">
                <a:solidFill>
                  <a:srgbClr val="0432FF"/>
                </a:solidFill>
              </a:rPr>
              <a:t>2) Bishop </a:t>
            </a:r>
            <a:r>
              <a:rPr lang="en-US" sz="4000" dirty="0" err="1">
                <a:solidFill>
                  <a:srgbClr val="0432FF"/>
                </a:solidFill>
              </a:rPr>
              <a:t>Chusak</a:t>
            </a:r>
            <a:r>
              <a:rPr lang="en-US" sz="4000" dirty="0">
                <a:solidFill>
                  <a:srgbClr val="0432FF"/>
                </a:solidFill>
              </a:rPr>
              <a:t> </a:t>
            </a:r>
            <a:r>
              <a:rPr lang="en-US" sz="4000" dirty="0" err="1">
                <a:solidFill>
                  <a:srgbClr val="0432FF"/>
                </a:solidFill>
              </a:rPr>
              <a:t>Sirisut</a:t>
            </a:r>
            <a:r>
              <a:rPr lang="en-US" sz="4000" dirty="0">
                <a:solidFill>
                  <a:srgbClr val="0432FF"/>
                </a:solidFill>
              </a:rPr>
              <a:t>, </a:t>
            </a:r>
            <a:r>
              <a:rPr lang="en-US" sz="4000" dirty="0"/>
              <a:t>Chairman of the Commission for Ecumenical and Interreligious Affairs, on October 7, 2021, via Zoom and Live broadcast on Facebook, with a total of 557.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EA0FA49E-013A-6047-F9B3-5C9B98C78EDE}"/>
              </a:ext>
            </a:extLst>
          </p:cNvPr>
          <p:cNvGrpSpPr/>
          <p:nvPr/>
        </p:nvGrpSpPr>
        <p:grpSpPr>
          <a:xfrm>
            <a:off x="540488" y="3532643"/>
            <a:ext cx="9004526" cy="5579151"/>
            <a:chOff x="0" y="0"/>
            <a:chExt cx="1711957" cy="106071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5AEE680-E88F-2A07-72FB-AD29DC778C82}"/>
                </a:ext>
              </a:extLst>
            </p:cNvPr>
            <p:cNvSpPr/>
            <p:nvPr/>
          </p:nvSpPr>
          <p:spPr>
            <a:xfrm>
              <a:off x="0" y="0"/>
              <a:ext cx="1711957" cy="1060718"/>
            </a:xfrm>
            <a:custGeom>
              <a:avLst/>
              <a:gdLst/>
              <a:ahLst/>
              <a:cxnLst/>
              <a:rect l="l" t="t" r="r" b="b"/>
              <a:pathLst>
                <a:path w="1711957" h="1060718">
                  <a:moveTo>
                    <a:pt x="0" y="0"/>
                  </a:moveTo>
                  <a:lnTo>
                    <a:pt x="1711957" y="0"/>
                  </a:lnTo>
                  <a:lnTo>
                    <a:pt x="1711957" y="1060718"/>
                  </a:lnTo>
                  <a:lnTo>
                    <a:pt x="0" y="1060718"/>
                  </a:lnTo>
                  <a:close/>
                </a:path>
              </a:pathLst>
            </a:custGeom>
            <a:blipFill>
              <a:blip r:embed="rId2"/>
              <a:stretch>
                <a:fillRect l="-169" r="-169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1810879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13BA5-16A0-0F7B-65F1-9E8BF6AF0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52EE47B0-9027-5429-6564-2C66920CA6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2740" y="334081"/>
            <a:ext cx="1311531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7200" spc="-240" dirty="0">
                <a:solidFill>
                  <a:srgbClr val="0432FF"/>
                </a:solidFill>
                <a:ea typeface="ITC Avant Garde Gothic"/>
                <a:cs typeface="ITC Avant Garde Gothic"/>
                <a:sym typeface="ITC Avant Garde Gothic"/>
              </a:rPr>
              <a:t>1.10 Rome Catechist Alumni Meeting 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55F1C75D-F3D9-D275-BB5E-0782463E9062}"/>
              </a:ext>
            </a:extLst>
          </p:cNvPr>
          <p:cNvSpPr txBox="1">
            <a:spLocks/>
          </p:cNvSpPr>
          <p:nvPr/>
        </p:nvSpPr>
        <p:spPr>
          <a:xfrm>
            <a:off x="322866" y="7921594"/>
            <a:ext cx="17378733" cy="20313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Rome Catechist Alumni Committee organized </a:t>
            </a:r>
            <a:r>
              <a:rPr lang="en-US" dirty="0">
                <a:solidFill>
                  <a:srgbClr val="FF0000"/>
                </a:solidFill>
              </a:rPr>
              <a:t>"A Lecture on the Directory for Catechesis 2020" </a:t>
            </a:r>
            <a:r>
              <a:rPr lang="en-US" dirty="0"/>
              <a:t>at the 6th Rome Catechist Alumni Meeting</a:t>
            </a:r>
          </a:p>
          <a:p>
            <a:r>
              <a:rPr lang="en-US" dirty="0">
                <a:solidFill>
                  <a:srgbClr val="0432FF"/>
                </a:solidFill>
              </a:rPr>
              <a:t>on December 18, 2021</a:t>
            </a:r>
            <a:r>
              <a:rPr lang="en-US" dirty="0"/>
              <a:t>, via Zoom, with 14 alumni participating.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95EDAA1D-06D2-CE80-8BA1-8F7C9EB21BA6}"/>
              </a:ext>
            </a:extLst>
          </p:cNvPr>
          <p:cNvGrpSpPr/>
          <p:nvPr/>
        </p:nvGrpSpPr>
        <p:grpSpPr>
          <a:xfrm>
            <a:off x="2586343" y="1400983"/>
            <a:ext cx="13115313" cy="6428124"/>
            <a:chOff x="0" y="0"/>
            <a:chExt cx="2572530" cy="1060718"/>
          </a:xfrm>
        </p:grpSpPr>
        <p:sp>
          <p:nvSpPr>
            <p:cNvPr id="5" name="Freeform 3">
              <a:extLst>
                <a:ext uri="{FF2B5EF4-FFF2-40B4-BE49-F238E27FC236}">
                  <a16:creationId xmlns:a16="http://schemas.microsoft.com/office/drawing/2014/main" id="{82D2388C-E7D3-8681-C01F-3954E185F586}"/>
                </a:ext>
              </a:extLst>
            </p:cNvPr>
            <p:cNvSpPr/>
            <p:nvPr/>
          </p:nvSpPr>
          <p:spPr>
            <a:xfrm>
              <a:off x="0" y="0"/>
              <a:ext cx="2572530" cy="1060718"/>
            </a:xfrm>
            <a:custGeom>
              <a:avLst/>
              <a:gdLst/>
              <a:ahLst/>
              <a:cxnLst/>
              <a:rect l="l" t="t" r="r" b="b"/>
              <a:pathLst>
                <a:path w="2572530" h="1060718">
                  <a:moveTo>
                    <a:pt x="0" y="0"/>
                  </a:moveTo>
                  <a:lnTo>
                    <a:pt x="2572530" y="0"/>
                  </a:lnTo>
                  <a:lnTo>
                    <a:pt x="2572530" y="1060718"/>
                  </a:lnTo>
                  <a:lnTo>
                    <a:pt x="0" y="1060718"/>
                  </a:lnTo>
                  <a:close/>
                </a:path>
              </a:pathLst>
            </a:custGeom>
            <a:blipFill>
              <a:blip r:embed="rId2"/>
              <a:stretch>
                <a:fillRect t="-1371" b="-1371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098606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D1DCC-EE99-B23F-BC6F-30655AB804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82B2C33F-388E-C2F6-2223-028942BA3D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9867" y="328376"/>
            <a:ext cx="15885339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7200" spc="-240" dirty="0">
                <a:solidFill>
                  <a:srgbClr val="0432FF"/>
                </a:solidFill>
                <a:ea typeface="ITC Avant Garde Gothic"/>
                <a:cs typeface="ITC Avant Garde Gothic"/>
                <a:sym typeface="ITC Avant Garde Gothic"/>
              </a:rPr>
              <a:t>1.11 Catechist Training Course Formation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EA360FA8-0BB7-B106-A255-C9D7B55BB0E6}"/>
              </a:ext>
            </a:extLst>
          </p:cNvPr>
          <p:cNvSpPr txBox="1">
            <a:spLocks/>
          </p:cNvSpPr>
          <p:nvPr/>
        </p:nvSpPr>
        <p:spPr>
          <a:xfrm>
            <a:off x="9126279" y="1866900"/>
            <a:ext cx="8255384" cy="744819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Christian Study program at </a:t>
            </a:r>
            <a:r>
              <a:rPr lang="en-US" dirty="0">
                <a:solidFill>
                  <a:srgbClr val="FF0000"/>
                </a:solidFill>
              </a:rPr>
              <a:t>“</a:t>
            </a:r>
            <a:r>
              <a:rPr lang="en-US" dirty="0" err="1">
                <a:solidFill>
                  <a:srgbClr val="FF0000"/>
                </a:solidFill>
              </a:rPr>
              <a:t>Saengtham</a:t>
            </a:r>
            <a:r>
              <a:rPr lang="en-US" dirty="0">
                <a:solidFill>
                  <a:srgbClr val="FF0000"/>
                </a:solidFill>
              </a:rPr>
              <a:t> College”, </a:t>
            </a:r>
            <a:r>
              <a:rPr lang="en-US" dirty="0"/>
              <a:t>the only higher education institution in Thailand that teaches </a:t>
            </a:r>
            <a:r>
              <a:rPr lang="en-US" dirty="0">
                <a:solidFill>
                  <a:srgbClr val="0432FF"/>
                </a:solidFill>
              </a:rPr>
              <a:t>philosophy and theology </a:t>
            </a:r>
            <a:r>
              <a:rPr lang="en-US" dirty="0"/>
              <a:t>to prospective priests/religious figures and official catechists under government accreditation, and the </a:t>
            </a:r>
            <a:r>
              <a:rPr lang="en-US" dirty="0">
                <a:solidFill>
                  <a:srgbClr val="FF0000"/>
                </a:solidFill>
              </a:rPr>
              <a:t>“National Catechetical Training Center” </a:t>
            </a:r>
            <a:r>
              <a:rPr lang="en-US" dirty="0"/>
              <a:t>offers courses specifically for studying the </a:t>
            </a:r>
            <a:r>
              <a:rPr lang="en-US" dirty="0">
                <a:solidFill>
                  <a:srgbClr val="FF0000"/>
                </a:solidFill>
              </a:rPr>
              <a:t>Directory for Catechesis 2020.</a:t>
            </a:r>
          </a:p>
        </p:txBody>
      </p:sp>
      <p:pic>
        <p:nvPicPr>
          <p:cNvPr id="17412" name="Picture 4" descr="วิทยาลัยแสงธรรม Saengtham College | โดย ThaiFranchiseCenter.com">
            <a:extLst>
              <a:ext uri="{FF2B5EF4-FFF2-40B4-BE49-F238E27FC236}">
                <a16:creationId xmlns:a16="http://schemas.microsoft.com/office/drawing/2014/main" id="{73A4F5A2-61D6-5C45-4A0A-4B159F1B2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173" y="1697198"/>
            <a:ext cx="5784527" cy="344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รูปภาพ 4" descr="รูปภาพประกอบด้วย กลางแจ้ง, คน, เสื้อผ้า, อาคาร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2D92FA2B-2BFD-C7A0-9BFF-D87C5B6D0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81"/>
          <a:stretch>
            <a:fillRect/>
          </a:stretch>
        </p:blipFill>
        <p:spPr>
          <a:xfrm>
            <a:off x="906337" y="5392180"/>
            <a:ext cx="7696200" cy="456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7657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8710C8-100F-18BC-225E-8AC559B32E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OTU PROPRIO ANTIQUUM MINISTERIUM">
            <a:extLst>
              <a:ext uri="{FF2B5EF4-FFF2-40B4-BE49-F238E27FC236}">
                <a16:creationId xmlns:a16="http://schemas.microsoft.com/office/drawing/2014/main" id="{EECC41C8-5921-BA3E-212C-54A864B30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29" y="667414"/>
            <a:ext cx="17904341" cy="895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BAE7C99-771A-03AE-BDA6-C895486AE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450" y="3822700"/>
            <a:ext cx="27051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847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84DB7-4334-D17C-00B9-B2FAC75CD3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7EBEF802-1C0E-A882-C019-CF863F2D5990}"/>
              </a:ext>
            </a:extLst>
          </p:cNvPr>
          <p:cNvSpPr txBox="1">
            <a:spLocks/>
          </p:cNvSpPr>
          <p:nvPr/>
        </p:nvSpPr>
        <p:spPr>
          <a:xfrm>
            <a:off x="342900" y="503238"/>
            <a:ext cx="17602200" cy="3040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432FF"/>
                </a:solidFill>
              </a:rPr>
              <a:t>2. How was </a:t>
            </a:r>
            <a:r>
              <a:rPr lang="en-US" sz="6000" i="1" dirty="0" err="1">
                <a:solidFill>
                  <a:srgbClr val="FF0000"/>
                </a:solidFill>
              </a:rPr>
              <a:t>Antiquum</a:t>
            </a:r>
            <a:r>
              <a:rPr lang="en-US" sz="6000" i="1" dirty="0">
                <a:solidFill>
                  <a:srgbClr val="FF0000"/>
                </a:solidFill>
              </a:rPr>
              <a:t> Ministerium </a:t>
            </a:r>
            <a:r>
              <a:rPr lang="en-US" sz="6000" dirty="0">
                <a:solidFill>
                  <a:srgbClr val="0432FF"/>
                </a:solidFill>
              </a:rPr>
              <a:t>received</a:t>
            </a:r>
          </a:p>
          <a:p>
            <a:r>
              <a:rPr lang="en-US" sz="6000" dirty="0">
                <a:solidFill>
                  <a:srgbClr val="0432FF"/>
                </a:solidFill>
              </a:rPr>
              <a:t>and how is it applied?</a:t>
            </a:r>
            <a:endParaRPr lang="th-TH" sz="6000" dirty="0">
              <a:solidFill>
                <a:srgbClr val="0432FF"/>
              </a:solidFill>
            </a:endParaRP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561E10A9-2ABE-4DFD-5A42-897A575D3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009900"/>
            <a:ext cx="114300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1289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3F98D-D37E-5FBF-58A8-75703174F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B73FDA6E-B79E-0AA5-769A-427A8DBE0B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9867" y="328376"/>
            <a:ext cx="15885339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7200" spc="-240" dirty="0">
                <a:solidFill>
                  <a:srgbClr val="0432FF"/>
                </a:solidFill>
                <a:ea typeface="ITC Avant Garde Gothic"/>
                <a:cs typeface="ITC Avant Garde Gothic"/>
                <a:sym typeface="ITC Avant Garde Gothic"/>
              </a:rPr>
              <a:t>2.1 Translated into Thai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262FFFA3-0CBA-680A-504E-26128743D6A9}"/>
              </a:ext>
            </a:extLst>
          </p:cNvPr>
          <p:cNvSpPr txBox="1">
            <a:spLocks/>
          </p:cNvSpPr>
          <p:nvPr/>
        </p:nvSpPr>
        <p:spPr>
          <a:xfrm>
            <a:off x="383164" y="7927299"/>
            <a:ext cx="17521672" cy="135421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Thai translation of Motu Proprio </a:t>
            </a:r>
            <a:r>
              <a:rPr lang="en-US" dirty="0">
                <a:solidFill>
                  <a:srgbClr val="FF0000"/>
                </a:solidFill>
              </a:rPr>
              <a:t>“</a:t>
            </a:r>
            <a:r>
              <a:rPr lang="en-US" dirty="0" err="1">
                <a:solidFill>
                  <a:srgbClr val="FF0000"/>
                </a:solidFill>
              </a:rPr>
              <a:t>Antiquum</a:t>
            </a:r>
            <a:r>
              <a:rPr lang="en-US" dirty="0">
                <a:solidFill>
                  <a:srgbClr val="FF0000"/>
                </a:solidFill>
              </a:rPr>
              <a:t> Ministerium”</a:t>
            </a:r>
            <a:endParaRPr lang="th-TH" dirty="0">
              <a:solidFill>
                <a:srgbClr val="FF0000"/>
              </a:solidFill>
            </a:endParaRPr>
          </a:p>
          <a:p>
            <a:r>
              <a:rPr lang="en-US" dirty="0"/>
              <a:t>was completed on May 19, 2021.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รูปภาพ 2" descr="รูปภาพประกอบด้วย ข้อความ, นามบัตร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FA7873AA-69C2-D9AD-9408-B466613D4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64" y="1638300"/>
            <a:ext cx="17521672" cy="567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380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240DC4-2125-AA57-6880-9B1D417EF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894ACE28-E2D5-AAB2-D256-E53DE165C8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9867" y="328376"/>
            <a:ext cx="15885339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7200" spc="-240" dirty="0">
                <a:solidFill>
                  <a:srgbClr val="0432FF"/>
                </a:solidFill>
                <a:ea typeface="ITC Avant Garde Gothic"/>
                <a:cs typeface="ITC Avant Garde Gothic"/>
                <a:sym typeface="ITC Avant Garde Gothic"/>
              </a:rPr>
              <a:t>2.2 Published on the website.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F6CA1DAB-2AF4-0D92-524A-90F7811830DE}"/>
              </a:ext>
            </a:extLst>
          </p:cNvPr>
          <p:cNvSpPr txBox="1">
            <a:spLocks/>
          </p:cNvSpPr>
          <p:nvPr/>
        </p:nvSpPr>
        <p:spPr>
          <a:xfrm>
            <a:off x="383163" y="8766702"/>
            <a:ext cx="17521672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https://</a:t>
            </a:r>
            <a:r>
              <a:rPr lang="en-US" sz="3600" dirty="0" err="1"/>
              <a:t>www.thaicatechesis.com</a:t>
            </a:r>
            <a:r>
              <a:rPr lang="en-US" sz="3600" dirty="0"/>
              <a:t>/Document/Motu_Proprio__</a:t>
            </a:r>
            <a:r>
              <a:rPr lang="en-US" sz="3600" dirty="0" err="1"/>
              <a:t>Antiquum_Ministerium.pdf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4" name="รูปภาพ 3" descr="รูปภาพประกอบด้วย ข้อความ, จดหมาย, กระดาษ, ตัวอักษร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8D859FAE-AAE0-F152-A3B5-84948B598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670198"/>
            <a:ext cx="4728325" cy="6699250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, จดหมาย, ตัวอักษร, กระดาษ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C687056A-16B5-64D1-796A-6F1EE8C95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520" y="1651591"/>
            <a:ext cx="4738959" cy="6699250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จดหมาย, ตัวอักษร, ภาพหน้าจอ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1AF2DABD-4B40-D78B-FD65-BDEA0D78D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6441" y="1697665"/>
            <a:ext cx="4738959" cy="672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359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A1B19-FC7F-8580-07A1-2FA40BF7D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7CA145FA-C21D-400E-C88F-53AE171D8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3716000" cy="1029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224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D4601-2FA8-1EF6-73C6-7263C266B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D1AA6268-F9B2-20B9-A753-9EFACA798CD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9867" y="328376"/>
            <a:ext cx="15885339" cy="10464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7200" spc="-240" dirty="0">
                <a:solidFill>
                  <a:srgbClr val="0432FF"/>
                </a:solidFill>
                <a:ea typeface="ITC Avant Garde Gothic"/>
                <a:cs typeface="ITC Avant Garde Gothic"/>
                <a:sym typeface="ITC Avant Garde Gothic"/>
              </a:rPr>
              <a:t>2.3 </a:t>
            </a:r>
            <a:r>
              <a:rPr lang="en-US" sz="7200" dirty="0">
                <a:solidFill>
                  <a:srgbClr val="0432FF"/>
                </a:solidFill>
              </a:rPr>
              <a:t>Study and Discussion</a:t>
            </a:r>
            <a:endParaRPr lang="en-US" sz="7200" spc="-240" dirty="0">
              <a:solidFill>
                <a:srgbClr val="0432FF"/>
              </a:solidFill>
              <a:ea typeface="ITC Avant Garde Gothic"/>
              <a:cs typeface="ITC Avant Garde Gothic"/>
              <a:sym typeface="ITC Avant Garde Gothic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DE37EDE8-3B3A-7528-A088-E11EB2A8FABE}"/>
              </a:ext>
            </a:extLst>
          </p:cNvPr>
          <p:cNvSpPr txBox="1">
            <a:spLocks/>
          </p:cNvSpPr>
          <p:nvPr/>
        </p:nvSpPr>
        <p:spPr>
          <a:xfrm>
            <a:off x="383164" y="7955874"/>
            <a:ext cx="17521672" cy="20313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On July 22, 2022, Catholic Commission for Catechetical Education,</a:t>
            </a:r>
          </a:p>
          <a:p>
            <a:r>
              <a:rPr lang="en-US" dirty="0"/>
              <a:t>Desk for Catechesis organized </a:t>
            </a:r>
            <a:r>
              <a:rPr lang="en-US" dirty="0">
                <a:solidFill>
                  <a:srgbClr val="0432FF"/>
                </a:solidFill>
              </a:rPr>
              <a:t>a study and discussion</a:t>
            </a:r>
          </a:p>
          <a:p>
            <a:r>
              <a:rPr lang="en-US" dirty="0"/>
              <a:t>on </a:t>
            </a:r>
            <a:r>
              <a:rPr lang="en-US" dirty="0">
                <a:solidFill>
                  <a:srgbClr val="FF0000"/>
                </a:solidFill>
              </a:rPr>
              <a:t>Motu Proprio “</a:t>
            </a:r>
            <a:r>
              <a:rPr lang="en-US" dirty="0" err="1">
                <a:solidFill>
                  <a:srgbClr val="FF0000"/>
                </a:solidFill>
              </a:rPr>
              <a:t>Antiquum</a:t>
            </a:r>
            <a:r>
              <a:rPr lang="en-US" dirty="0">
                <a:solidFill>
                  <a:srgbClr val="FF0000"/>
                </a:solidFill>
              </a:rPr>
              <a:t> Ministerium”.</a:t>
            </a:r>
          </a:p>
        </p:txBody>
      </p:sp>
      <p:pic>
        <p:nvPicPr>
          <p:cNvPr id="3" name="รูปภาพ 2" descr="รูปภาพประกอบด้วย ใบหน้าของมนุษย์, ภาพปะติด, ภาพหน้าจอ, วีดีโอ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434C8B54-D745-23FE-4C62-55DB004A7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939" y="1365291"/>
            <a:ext cx="11807194" cy="658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726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CBCF91-CF67-7CAB-38C9-14920330A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C5BB0936-8962-CB3A-96A1-FB9886E386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01330" y="183735"/>
            <a:ext cx="15885339" cy="9522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5400" spc="-240" dirty="0">
                <a:solidFill>
                  <a:srgbClr val="0432FF"/>
                </a:solidFill>
                <a:ea typeface="ITC Avant Garde Gothic"/>
                <a:cs typeface="ITC Avant Garde Gothic"/>
                <a:sym typeface="ITC Avant Garde Gothic"/>
              </a:rPr>
              <a:t>2.4 Translated </a:t>
            </a:r>
            <a:r>
              <a:rPr lang="en-US" sz="5400" dirty="0">
                <a:solidFill>
                  <a:srgbClr val="0432FF"/>
                </a:solidFill>
              </a:rPr>
              <a:t>the Rite of Institution of Catechists </a:t>
            </a:r>
            <a:r>
              <a:rPr lang="en-US" sz="5400" spc="-240" dirty="0">
                <a:solidFill>
                  <a:srgbClr val="0432FF"/>
                </a:solidFill>
                <a:ea typeface="ITC Avant Garde Gothic"/>
                <a:cs typeface="ITC Avant Garde Gothic"/>
                <a:sym typeface="ITC Avant Garde Gothic"/>
              </a:rPr>
              <a:t>into Thai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83F98395-36A2-18DD-798D-625F2F3C7A44}"/>
              </a:ext>
            </a:extLst>
          </p:cNvPr>
          <p:cNvSpPr txBox="1">
            <a:spLocks/>
          </p:cNvSpPr>
          <p:nvPr/>
        </p:nvSpPr>
        <p:spPr>
          <a:xfrm>
            <a:off x="383164" y="7266223"/>
            <a:ext cx="17521672" cy="295465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/>
              <a:t>After the Congregation for Divine Worship and the Discipline of the Sacraments </a:t>
            </a:r>
            <a:r>
              <a:rPr lang="en-US" sz="4800" dirty="0">
                <a:solidFill>
                  <a:srgbClr val="0432FF"/>
                </a:solidFill>
              </a:rPr>
              <a:t>published the Rite of Institution of Catechists on December 13, 2021,</a:t>
            </a:r>
            <a:r>
              <a:rPr lang="en-US" sz="4800" dirty="0"/>
              <a:t> </a:t>
            </a:r>
            <a:r>
              <a:rPr lang="en-US" sz="4800" dirty="0">
                <a:solidFill>
                  <a:srgbClr val="FF0000"/>
                </a:solidFill>
              </a:rPr>
              <a:t>a Thai translation </a:t>
            </a:r>
            <a:r>
              <a:rPr lang="en-US" sz="4800" dirty="0"/>
              <a:t>was released on </a:t>
            </a:r>
            <a:r>
              <a:rPr lang="en-US" sz="4800" dirty="0">
                <a:solidFill>
                  <a:srgbClr val="FF0000"/>
                </a:solidFill>
              </a:rPr>
              <a:t>December 16, 2021 (completed within 3 days) and came into immediate use.</a:t>
            </a:r>
          </a:p>
        </p:txBody>
      </p:sp>
      <p:pic>
        <p:nvPicPr>
          <p:cNvPr id="4" name="รูปภาพ 3" descr="รูปภาพประกอบด้วย ข้อความ, จดหมาย, ภาพหน้าจอ, ตัวอักษร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1E6E838B-D5B1-9218-FAFD-DE36D06D6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528" y="1496062"/>
            <a:ext cx="2044700" cy="2679700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, ภาพหน้าจอ, ตัวอักษร, จดหมาย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4FA9EA66-1109-2586-7F44-839B2C7B0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918" y="1496062"/>
            <a:ext cx="2070100" cy="2679700"/>
          </a:xfrm>
          <a:prstGeom prst="rect">
            <a:avLst/>
          </a:prstGeom>
        </p:spPr>
      </p:pic>
      <p:pic>
        <p:nvPicPr>
          <p:cNvPr id="8" name="รูปภาพ 7" descr="รูปภาพประกอบด้วย ข้อความ, จดหมาย, ตัวอักษร, ภาพหน้าจอ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8986C524-7486-E97F-95F0-13E44E86D2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8877" y="1515112"/>
            <a:ext cx="2032000" cy="2641600"/>
          </a:xfrm>
          <a:prstGeom prst="rect">
            <a:avLst/>
          </a:prstGeom>
        </p:spPr>
      </p:pic>
      <p:pic>
        <p:nvPicPr>
          <p:cNvPr id="10" name="รูปภาพ 9" descr="รูปภาพประกอบด้วย ข้อความ, เอกสาร, ภาพหน้าจอ, ตัวอักษร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640208B4-E6CB-CB91-DD26-731BCBF069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55" y="1464312"/>
            <a:ext cx="2032000" cy="2692400"/>
          </a:xfrm>
          <a:prstGeom prst="rect">
            <a:avLst/>
          </a:prstGeom>
        </p:spPr>
      </p:pic>
      <p:pic>
        <p:nvPicPr>
          <p:cNvPr id="14" name="รูปภาพ 13" descr="รูปภาพประกอบด้วย ข้อความ, ภาพหน้าจอ, เอกสาร, ตัวอักษร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4E49B40B-E8FE-0CC0-6F93-01CFAC29A7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613" y="4504091"/>
            <a:ext cx="2032000" cy="2692400"/>
          </a:xfrm>
          <a:prstGeom prst="rect">
            <a:avLst/>
          </a:prstGeom>
        </p:spPr>
      </p:pic>
      <p:pic>
        <p:nvPicPr>
          <p:cNvPr id="16" name="รูปภาพ 15" descr="รูปภาพประกอบด้วย ข้อความ, จดหมาย, เอกสาร, ใบเสร็จรับเงิน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EB60D038-81F9-9A0B-8520-34112AC9D8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995" y="4504091"/>
            <a:ext cx="2070100" cy="2654300"/>
          </a:xfrm>
          <a:prstGeom prst="rect">
            <a:avLst/>
          </a:prstGeom>
        </p:spPr>
      </p:pic>
      <p:pic>
        <p:nvPicPr>
          <p:cNvPr id="18" name="รูปภาพ 17" descr="รูปภาพประกอบด้วย ข้อความ, ภาพหน้าจอ, ตัวอักษร, ออกแบบ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08A2FF60-DF2B-DC70-D3FC-ACADC2A235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8477" y="4497741"/>
            <a:ext cx="2044700" cy="2667000"/>
          </a:xfrm>
          <a:prstGeom prst="rect">
            <a:avLst/>
          </a:prstGeom>
        </p:spPr>
      </p:pic>
      <p:pic>
        <p:nvPicPr>
          <p:cNvPr id="20" name="รูปภาพ 19" descr="รูปภาพประกอบด้วย ข้อความ, ภาพหน้าจอ, ตัวอักษร, เว็บไซต์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79A0DF7A-99EE-6774-6E72-F7A10FD750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39" y="1374816"/>
            <a:ext cx="7772400" cy="580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3695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5F2D3-19B8-25DA-46A5-95D64BC76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EDF81393-8A68-4FA0-AEDC-65A301CFB7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59867" y="328376"/>
            <a:ext cx="15885339" cy="9725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6000" spc="-240" dirty="0">
                <a:solidFill>
                  <a:srgbClr val="0432FF"/>
                </a:solidFill>
                <a:ea typeface="ITC Avant Garde Gothic"/>
                <a:cs typeface="ITC Avant Garde Gothic"/>
                <a:sym typeface="ITC Avant Garde Gothic"/>
              </a:rPr>
              <a:t>2.5 </a:t>
            </a:r>
            <a:r>
              <a:rPr lang="en-US" sz="6000" dirty="0">
                <a:solidFill>
                  <a:srgbClr val="0432FF"/>
                </a:solidFill>
              </a:rPr>
              <a:t>Guidelines for the Appointment of Catechists</a:t>
            </a:r>
            <a:endParaRPr lang="en-US" sz="6000" spc="-240" dirty="0">
              <a:solidFill>
                <a:srgbClr val="0432FF"/>
              </a:solidFill>
              <a:ea typeface="ITC Avant Garde Gothic"/>
              <a:cs typeface="ITC Avant Garde Gothic"/>
              <a:sym typeface="ITC Avant Garde Gothic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D2EE0EEE-0BFB-0682-10EB-C021706BEB64}"/>
              </a:ext>
            </a:extLst>
          </p:cNvPr>
          <p:cNvSpPr txBox="1">
            <a:spLocks/>
          </p:cNvSpPr>
          <p:nvPr/>
        </p:nvSpPr>
        <p:spPr>
          <a:xfrm>
            <a:off x="10515600" y="1562100"/>
            <a:ext cx="7389236" cy="812530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Catholic Bishops’ Conference of Thailand issued </a:t>
            </a:r>
            <a:r>
              <a:rPr lang="en-US" dirty="0">
                <a:solidFill>
                  <a:srgbClr val="FF0000"/>
                </a:solidFill>
              </a:rPr>
              <a:t>“Guidelines Regarding the Appointment of Catechists”</a:t>
            </a:r>
            <a:r>
              <a:rPr lang="en-US" dirty="0"/>
              <a:t> on March 22, 2023, which includes:</a:t>
            </a:r>
          </a:p>
          <a:p>
            <a:pPr algn="l"/>
            <a:r>
              <a:rPr lang="en-US" i="1" dirty="0">
                <a:solidFill>
                  <a:srgbClr val="0432FF"/>
                </a:solidFill>
              </a:rPr>
              <a:t>1. Historical Background</a:t>
            </a:r>
          </a:p>
          <a:p>
            <a:pPr algn="l"/>
            <a:r>
              <a:rPr lang="en-US" i="1" dirty="0">
                <a:solidFill>
                  <a:srgbClr val="0432FF"/>
                </a:solidFill>
              </a:rPr>
              <a:t>2. Importance and Necessity</a:t>
            </a:r>
          </a:p>
          <a:p>
            <a:pPr algn="l"/>
            <a:r>
              <a:rPr lang="en-US" i="1" dirty="0">
                <a:solidFill>
                  <a:srgbClr val="0432FF"/>
                </a:solidFill>
              </a:rPr>
              <a:t>3. Definition</a:t>
            </a:r>
          </a:p>
          <a:p>
            <a:pPr algn="l"/>
            <a:r>
              <a:rPr lang="en-US" i="1" dirty="0">
                <a:solidFill>
                  <a:srgbClr val="0432FF"/>
                </a:solidFill>
              </a:rPr>
              <a:t>4. Qualifications</a:t>
            </a:r>
          </a:p>
          <a:p>
            <a:pPr algn="l"/>
            <a:r>
              <a:rPr lang="en-US" i="1" dirty="0">
                <a:solidFill>
                  <a:srgbClr val="0432FF"/>
                </a:solidFill>
              </a:rPr>
              <a:t>5. Role of the Bishop</a:t>
            </a:r>
          </a:p>
          <a:p>
            <a:pPr algn="l"/>
            <a:r>
              <a:rPr lang="en-US" i="1" dirty="0">
                <a:solidFill>
                  <a:srgbClr val="0432FF"/>
                </a:solidFill>
              </a:rPr>
              <a:t>6. Appointment Guidelines of the Catechists</a:t>
            </a:r>
          </a:p>
        </p:txBody>
      </p:sp>
      <p:pic>
        <p:nvPicPr>
          <p:cNvPr id="4" name="รูปภาพ 3" descr="รูปภาพประกอบด้วย ข้อความ, จดหมาย, กระดาษ, ตัวอักษร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DAD8E4F5-AD30-5F4A-27C5-37220C982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64" y="1933220"/>
            <a:ext cx="4922189" cy="6819900"/>
          </a:xfrm>
          <a:prstGeom prst="rect">
            <a:avLst/>
          </a:prstGeom>
        </p:spPr>
      </p:pic>
      <p:pic>
        <p:nvPicPr>
          <p:cNvPr id="6" name="รูปภาพ 5" descr="รูปภาพประกอบด้วย ข้อความ, จดหมาย, กระดาษ, เอกสาร&#10;&#10;เนื้อหาที่สร้างโดย AI อาจไม่ถูกต้อง">
            <a:extLst>
              <a:ext uri="{FF2B5EF4-FFF2-40B4-BE49-F238E27FC236}">
                <a16:creationId xmlns:a16="http://schemas.microsoft.com/office/drawing/2014/main" id="{5D11B38C-788E-3B4A-32BA-0C57F52AA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453" y="1895120"/>
            <a:ext cx="4890277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6225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E31F8A-1DDC-025E-700B-0ECE6F601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0C7FB52C-0D3C-3AB1-4152-01503CEADC13}"/>
              </a:ext>
            </a:extLst>
          </p:cNvPr>
          <p:cNvSpPr txBox="1">
            <a:spLocks/>
          </p:cNvSpPr>
          <p:nvPr/>
        </p:nvSpPr>
        <p:spPr>
          <a:xfrm>
            <a:off x="342900" y="503238"/>
            <a:ext cx="17602200" cy="30400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FF0000"/>
                </a:solidFill>
              </a:rPr>
              <a:t>3. Strengths and Struggles </a:t>
            </a:r>
            <a:r>
              <a:rPr lang="en-US" sz="6000" dirty="0">
                <a:solidFill>
                  <a:srgbClr val="0432FF"/>
                </a:solidFill>
              </a:rPr>
              <a:t>in implementing:</a:t>
            </a:r>
          </a:p>
          <a:p>
            <a:r>
              <a:rPr lang="en-US" sz="6000" dirty="0">
                <a:solidFill>
                  <a:srgbClr val="0432FF"/>
                </a:solidFill>
              </a:rPr>
              <a:t>The Directory for Catechesis A.D. 2020 and</a:t>
            </a:r>
          </a:p>
          <a:p>
            <a:r>
              <a:rPr lang="en-US" sz="6000" dirty="0">
                <a:solidFill>
                  <a:srgbClr val="0432FF"/>
                </a:solidFill>
              </a:rPr>
              <a:t>Motu Proprio “</a:t>
            </a:r>
            <a:r>
              <a:rPr lang="en-US" sz="6000" dirty="0" err="1">
                <a:solidFill>
                  <a:srgbClr val="0432FF"/>
                </a:solidFill>
              </a:rPr>
              <a:t>Antiquum</a:t>
            </a:r>
            <a:r>
              <a:rPr lang="en-US" sz="6000" dirty="0">
                <a:solidFill>
                  <a:srgbClr val="0432FF"/>
                </a:solidFill>
              </a:rPr>
              <a:t> Ministerium”.</a:t>
            </a:r>
            <a:endParaRPr lang="th-TH" sz="6000" dirty="0">
              <a:solidFill>
                <a:srgbClr val="0432FF"/>
              </a:solidFill>
            </a:endParaRPr>
          </a:p>
        </p:txBody>
      </p:sp>
      <p:pic>
        <p:nvPicPr>
          <p:cNvPr id="2050" name="Picture 2" descr="อาจเป็นรูปภาพของ ข้อความ">
            <a:extLst>
              <a:ext uri="{FF2B5EF4-FFF2-40B4-BE49-F238E27FC236}">
                <a16:creationId xmlns:a16="http://schemas.microsoft.com/office/drawing/2014/main" id="{0ADE51DD-E64D-3A0F-0600-7F9F94301C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>
            <a:fillRect/>
          </a:stretch>
        </p:blipFill>
        <p:spPr bwMode="auto">
          <a:xfrm>
            <a:off x="342900" y="3454082"/>
            <a:ext cx="17802224" cy="632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55108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AE900-4518-0788-5102-3D086F2C3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B1182EEA-2290-E92B-2B57-0A4FD36E76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3164" y="328376"/>
            <a:ext cx="17521671" cy="99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6600" dirty="0">
                <a:solidFill>
                  <a:srgbClr val="FF0000"/>
                </a:solidFill>
              </a:rPr>
              <a:t>Strength 1: </a:t>
            </a:r>
            <a:r>
              <a:rPr lang="en-US" sz="6600" dirty="0">
                <a:solidFill>
                  <a:srgbClr val="0432FF"/>
                </a:solidFill>
              </a:rPr>
              <a:t>To provide clarity and guidance</a:t>
            </a:r>
            <a:endParaRPr lang="en-US" sz="6600" spc="-240" dirty="0">
              <a:solidFill>
                <a:srgbClr val="0432FF"/>
              </a:solidFill>
              <a:ea typeface="ITC Avant Garde Gothic"/>
              <a:cs typeface="ITC Avant Garde Gothic"/>
              <a:sym typeface="ITC Avant Garde Gothic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BABB3F9C-3F1A-7E4F-AFF1-746B08CC1BC2}"/>
              </a:ext>
            </a:extLst>
          </p:cNvPr>
          <p:cNvSpPr txBox="1">
            <a:spLocks/>
          </p:cNvSpPr>
          <p:nvPr/>
        </p:nvSpPr>
        <p:spPr>
          <a:xfrm>
            <a:off x="383164" y="7955874"/>
            <a:ext cx="17521672" cy="20313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Directory for Catechesis A.D. 2020 and Motu Proprio “</a:t>
            </a:r>
            <a:r>
              <a:rPr lang="en-US" dirty="0" err="1"/>
              <a:t>Antiquum</a:t>
            </a:r>
            <a:r>
              <a:rPr lang="en-US" dirty="0"/>
              <a:t> Ministerium” have helped to clarify the approach to catechesis</a:t>
            </a:r>
          </a:p>
          <a:p>
            <a:r>
              <a:rPr lang="en-US" dirty="0">
                <a:solidFill>
                  <a:srgbClr val="0432FF"/>
                </a:solidFill>
              </a:rPr>
              <a:t>in </a:t>
            </a:r>
            <a:r>
              <a:rPr lang="en-US" dirty="0">
                <a:solidFill>
                  <a:srgbClr val="FF0000"/>
                </a:solidFill>
              </a:rPr>
              <a:t>a concrete way </a:t>
            </a:r>
            <a:r>
              <a:rPr lang="en-US" dirty="0">
                <a:solidFill>
                  <a:srgbClr val="0432FF"/>
                </a:solidFill>
              </a:rPr>
              <a:t>and </a:t>
            </a:r>
            <a:r>
              <a:rPr lang="en-US" dirty="0">
                <a:solidFill>
                  <a:srgbClr val="FF0000"/>
                </a:solidFill>
              </a:rPr>
              <a:t>better answer </a:t>
            </a:r>
            <a:r>
              <a:rPr lang="en-US" dirty="0">
                <a:solidFill>
                  <a:srgbClr val="0432FF"/>
                </a:solidFill>
              </a:rPr>
              <a:t>contemporary questions.</a:t>
            </a:r>
          </a:p>
        </p:txBody>
      </p:sp>
      <p:pic>
        <p:nvPicPr>
          <p:cNvPr id="3074" name="Picture 2" descr="อาจเป็นรูปภาพของ หนึ่งคนขึ้นไป, ผู้คนกำลังอ่านหนังสือ และ ข้อความพูดว่า &quot;အအာငံနဘ် สื่อมวลชนคาทอลีก อัครสังฆมณฑลกรุงเทพฯ&quot;">
            <a:extLst>
              <a:ext uri="{FF2B5EF4-FFF2-40B4-BE49-F238E27FC236}">
                <a16:creationId xmlns:a16="http://schemas.microsoft.com/office/drawing/2014/main" id="{DD185DA6-35C2-5D08-5B77-1EAAABF2C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431375"/>
            <a:ext cx="73723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อาจเป็นรูปภาพของ หนึ่งคนขึ้นไป, ผู้คนกำลังอ่านหนังสือ, ตาราง, แท่นบรรยาย และ โรงพยาบาล">
            <a:extLst>
              <a:ext uri="{FF2B5EF4-FFF2-40B4-BE49-F238E27FC236}">
                <a16:creationId xmlns:a16="http://schemas.microsoft.com/office/drawing/2014/main" id="{31BBA1DE-AA49-8C3F-4F27-A5FBF8D33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>
            <a:fillRect/>
          </a:stretch>
        </p:blipFill>
        <p:spPr bwMode="auto">
          <a:xfrm>
            <a:off x="9544052" y="2410860"/>
            <a:ext cx="7372350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73339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F6F3-D44E-9A71-8782-F5D659F7D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F5950943-431E-57D6-76DB-A4008D03FF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3164" y="328376"/>
            <a:ext cx="17521671" cy="99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6600" dirty="0">
                <a:solidFill>
                  <a:srgbClr val="FF0000"/>
                </a:solidFill>
              </a:rPr>
              <a:t>Strength 2: </a:t>
            </a:r>
            <a:r>
              <a:rPr lang="en-US" sz="6600" dirty="0">
                <a:solidFill>
                  <a:srgbClr val="0432FF"/>
                </a:solidFill>
              </a:rPr>
              <a:t>Promotes Collaboration</a:t>
            </a:r>
            <a:endParaRPr lang="en-US" sz="6600" spc="-240" dirty="0">
              <a:solidFill>
                <a:srgbClr val="0432FF"/>
              </a:solidFill>
              <a:ea typeface="ITC Avant Garde Gothic"/>
              <a:cs typeface="ITC Avant Garde Gothic"/>
              <a:sym typeface="ITC Avant Garde Gothic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766695F9-476D-3B0A-14D2-8A284C459F1D}"/>
              </a:ext>
            </a:extLst>
          </p:cNvPr>
          <p:cNvSpPr txBox="1">
            <a:spLocks/>
          </p:cNvSpPr>
          <p:nvPr/>
        </p:nvSpPr>
        <p:spPr>
          <a:xfrm>
            <a:off x="383163" y="7594493"/>
            <a:ext cx="17521672" cy="270843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new perspective of The Directory for Catechesis A.D. 2020 promotes greater collaboration between departments within the Bishops' Conference, dioceses, and catechetical centers, </a:t>
            </a:r>
            <a:r>
              <a:rPr lang="en-US" dirty="0">
                <a:solidFill>
                  <a:srgbClr val="FF0000"/>
                </a:solidFill>
              </a:rPr>
              <a:t>such as evangelization, interreligious dialogue, youth ministry, and mass media.</a:t>
            </a:r>
          </a:p>
        </p:txBody>
      </p:sp>
      <p:pic>
        <p:nvPicPr>
          <p:cNvPr id="4098" name="Picture 2" descr="อาจเป็นรูปภาพของ หนึ่งคนขึ้นไป, ผู้คนกำลังยิ้ม, ต้นไม้ และ ข้อความ">
            <a:extLst>
              <a:ext uri="{FF2B5EF4-FFF2-40B4-BE49-F238E27FC236}">
                <a16:creationId xmlns:a16="http://schemas.microsoft.com/office/drawing/2014/main" id="{40995248-58E0-89F1-1E7C-8D8284EA0C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53"/>
          <a:stretch>
            <a:fillRect/>
          </a:stretch>
        </p:blipFill>
        <p:spPr bwMode="auto">
          <a:xfrm>
            <a:off x="990600" y="1390802"/>
            <a:ext cx="15773400" cy="613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9854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0456E-59B3-9311-784C-658EAB40C9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4D78D006-D631-705A-FD76-668A767A86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3164" y="328376"/>
            <a:ext cx="17521671" cy="99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6600" dirty="0">
                <a:solidFill>
                  <a:srgbClr val="FF0000"/>
                </a:solidFill>
              </a:rPr>
              <a:t>Strength 3: </a:t>
            </a:r>
            <a:r>
              <a:rPr lang="en" sz="6600" dirty="0">
                <a:solidFill>
                  <a:srgbClr val="0432FF"/>
                </a:solidFill>
              </a:rPr>
              <a:t>Appointing of Lay Catechists</a:t>
            </a:r>
            <a:endParaRPr lang="en-US" sz="6600" spc="-240" dirty="0">
              <a:solidFill>
                <a:srgbClr val="0432FF"/>
              </a:solidFill>
              <a:ea typeface="ITC Avant Garde Gothic"/>
              <a:cs typeface="ITC Avant Garde Gothic"/>
              <a:sym typeface="ITC Avant Garde Gothic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239B15CE-8BA5-5B4B-EEE9-669ACE723609}"/>
              </a:ext>
            </a:extLst>
          </p:cNvPr>
          <p:cNvSpPr txBox="1">
            <a:spLocks/>
          </p:cNvSpPr>
          <p:nvPr/>
        </p:nvSpPr>
        <p:spPr>
          <a:xfrm>
            <a:off x="383164" y="7955874"/>
            <a:ext cx="17521672" cy="135421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dirty="0"/>
              <a:t>Raising awareness within the Catholic Church in Thailand about the </a:t>
            </a:r>
            <a:r>
              <a:rPr lang="en" dirty="0">
                <a:solidFill>
                  <a:srgbClr val="FF0000"/>
                </a:solidFill>
              </a:rPr>
              <a:t>importance of formally appointing lay catechists.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39C4749-7629-31B2-4EC5-31D9A9AC9D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52"/>
          <a:stretch>
            <a:fillRect/>
          </a:stretch>
        </p:blipFill>
        <p:spPr bwMode="auto">
          <a:xfrm>
            <a:off x="2203544" y="1562100"/>
            <a:ext cx="13880912" cy="592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0807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89ECF2-B60B-8A85-B378-ED58AD0D2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6CA990B6-4BD3-7985-C0A0-D76C924386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3164" y="328376"/>
            <a:ext cx="17521671" cy="99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6600" dirty="0">
                <a:solidFill>
                  <a:srgbClr val="FF0000"/>
                </a:solidFill>
              </a:rPr>
              <a:t>Strength 4: </a:t>
            </a:r>
            <a:r>
              <a:rPr lang="en" sz="6600" dirty="0">
                <a:solidFill>
                  <a:srgbClr val="0432FF"/>
                </a:solidFill>
              </a:rPr>
              <a:t>A Source of Pride </a:t>
            </a:r>
            <a:endParaRPr lang="en-US" sz="6600" spc="-240" dirty="0">
              <a:solidFill>
                <a:srgbClr val="0432FF"/>
              </a:solidFill>
              <a:ea typeface="ITC Avant Garde Gothic"/>
              <a:cs typeface="ITC Avant Garde Gothic"/>
              <a:sym typeface="ITC Avant Garde Gothic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AE885F0D-2737-FC6F-4B89-101C3BC49990}"/>
              </a:ext>
            </a:extLst>
          </p:cNvPr>
          <p:cNvSpPr txBox="1">
            <a:spLocks/>
          </p:cNvSpPr>
          <p:nvPr/>
        </p:nvSpPr>
        <p:spPr>
          <a:xfrm>
            <a:off x="383164" y="7955874"/>
            <a:ext cx="17521672" cy="184665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dirty="0"/>
              <a:t>It is a source of pride for lay catechists that the Church</a:t>
            </a:r>
          </a:p>
          <a:p>
            <a:r>
              <a:rPr lang="en" sz="6000" dirty="0">
                <a:solidFill>
                  <a:srgbClr val="FF0000"/>
                </a:solidFill>
              </a:rPr>
              <a:t>cares for, honors, and officially welcomes them.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DFE6695-524C-649F-B109-729C5CC381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82"/>
          <a:stretch>
            <a:fillRect/>
          </a:stretch>
        </p:blipFill>
        <p:spPr bwMode="auto">
          <a:xfrm>
            <a:off x="383164" y="1321212"/>
            <a:ext cx="17706840" cy="647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3618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F1919-5FCA-F7C1-6E28-96AACF938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648CEEF2-B636-9DD5-FA0D-272EADF71C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3164" y="328376"/>
            <a:ext cx="17521671" cy="992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6600" dirty="0">
                <a:solidFill>
                  <a:srgbClr val="FF0000"/>
                </a:solidFill>
              </a:rPr>
              <a:t>Struggle 1: </a:t>
            </a:r>
            <a:r>
              <a:rPr lang="en" sz="6600" dirty="0">
                <a:solidFill>
                  <a:srgbClr val="0432FF"/>
                </a:solidFill>
              </a:rPr>
              <a:t>A Source of Pride </a:t>
            </a:r>
            <a:endParaRPr lang="en-US" sz="6600" spc="-240" dirty="0">
              <a:solidFill>
                <a:srgbClr val="0432FF"/>
              </a:solidFill>
              <a:ea typeface="ITC Avant Garde Gothic"/>
              <a:cs typeface="ITC Avant Garde Gothic"/>
              <a:sym typeface="ITC Avant Garde Gothic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64960297-4B13-7874-C5A4-A3C28ECC1F61}"/>
              </a:ext>
            </a:extLst>
          </p:cNvPr>
          <p:cNvSpPr txBox="1">
            <a:spLocks/>
          </p:cNvSpPr>
          <p:nvPr/>
        </p:nvSpPr>
        <p:spPr>
          <a:xfrm>
            <a:off x="406610" y="6265305"/>
            <a:ext cx="17521671" cy="369331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4800" dirty="0"/>
              <a:t>A lay catechist who may </a:t>
            </a:r>
            <a:r>
              <a:rPr lang="en" sz="4800" dirty="0">
                <a:solidFill>
                  <a:srgbClr val="FF0000"/>
                </a:solidFill>
              </a:rPr>
              <a:t>not have much formal education</a:t>
            </a:r>
            <a:r>
              <a:rPr lang="en" sz="4800" dirty="0"/>
              <a:t> but has good Christian life</a:t>
            </a:r>
            <a:r>
              <a:rPr lang="en-US" sz="4800" dirty="0"/>
              <a:t>,</a:t>
            </a:r>
            <a:r>
              <a:rPr lang="en" sz="4800" dirty="0"/>
              <a:t> experience, and serves as a good example. They have </a:t>
            </a:r>
            <a:r>
              <a:rPr lang="en" sz="4800" dirty="0">
                <a:solidFill>
                  <a:srgbClr val="FF0000"/>
                </a:solidFill>
              </a:rPr>
              <a:t>limited access to and understanding of official Church documents,</a:t>
            </a:r>
            <a:r>
              <a:rPr lang="en" sz="4800" dirty="0"/>
              <a:t> even though catechetical centers provide knowledge and understanding through periodic training.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7170" name="Picture 2" descr="Page 5 – สังฆมณฑลเชียงราย">
            <a:extLst>
              <a:ext uri="{FF2B5EF4-FFF2-40B4-BE49-F238E27FC236}">
                <a16:creationId xmlns:a16="http://schemas.microsoft.com/office/drawing/2014/main" id="{C233C94C-393A-FB80-0841-D9650660A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0" b="24273"/>
          <a:stretch>
            <a:fillRect/>
          </a:stretch>
        </p:blipFill>
        <p:spPr bwMode="auto">
          <a:xfrm>
            <a:off x="2641599" y="1539371"/>
            <a:ext cx="130048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5073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D6CC7-2FB8-8B64-DB6D-343441F25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26DDB2C8-1F4F-075A-CDAF-1375927753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3164" y="328376"/>
            <a:ext cx="17521671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6600" dirty="0">
                <a:solidFill>
                  <a:srgbClr val="FF0000"/>
                </a:solidFill>
              </a:rPr>
              <a:t>Struggle 2: </a:t>
            </a:r>
            <a:r>
              <a:rPr lang="en" sz="6600" dirty="0">
                <a:solidFill>
                  <a:srgbClr val="0432FF"/>
                </a:solidFill>
              </a:rPr>
              <a:t>Increased Responsibilities and Works</a:t>
            </a:r>
            <a:endParaRPr lang="en-US" sz="6600" spc="-240" dirty="0">
              <a:solidFill>
                <a:srgbClr val="0432FF"/>
              </a:solidFill>
              <a:ea typeface="ITC Avant Garde Gothic"/>
              <a:cs typeface="ITC Avant Garde Gothic"/>
              <a:sym typeface="ITC Avant Garde Gothic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9E99E89F-CCB8-BED6-35D6-CA4972AE4643}"/>
              </a:ext>
            </a:extLst>
          </p:cNvPr>
          <p:cNvSpPr txBox="1">
            <a:spLocks/>
          </p:cNvSpPr>
          <p:nvPr/>
        </p:nvSpPr>
        <p:spPr>
          <a:xfrm>
            <a:off x="400749" y="7429500"/>
            <a:ext cx="17521671" cy="221599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4800" dirty="0"/>
              <a:t>To the general understanding of laypeople, especially </a:t>
            </a:r>
            <a:r>
              <a:rPr lang="en-US" sz="4800" dirty="0"/>
              <a:t>local</a:t>
            </a:r>
            <a:r>
              <a:rPr lang="en" sz="4800" dirty="0"/>
              <a:t> catechists, formal appointment means</a:t>
            </a:r>
          </a:p>
          <a:p>
            <a:r>
              <a:rPr lang="en" sz="4800" dirty="0">
                <a:solidFill>
                  <a:srgbClr val="FF0000"/>
                </a:solidFill>
              </a:rPr>
              <a:t>demanding increased responsibilities and works.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8194" name="Picture 2" descr="ไม่มีคำอธิบายรูปภาพ">
            <a:extLst>
              <a:ext uri="{FF2B5EF4-FFF2-40B4-BE49-F238E27FC236}">
                <a16:creationId xmlns:a16="http://schemas.microsoft.com/office/drawing/2014/main" id="{1C71BC29-43A0-206E-8740-95F71D7861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6"/>
          <a:stretch>
            <a:fillRect/>
          </a:stretch>
        </p:blipFill>
        <p:spPr bwMode="auto">
          <a:xfrm>
            <a:off x="9327151" y="1997602"/>
            <a:ext cx="8595269" cy="472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ไม่มีคำอธิบายรูปภาพ">
            <a:extLst>
              <a:ext uri="{FF2B5EF4-FFF2-40B4-BE49-F238E27FC236}">
                <a16:creationId xmlns:a16="http://schemas.microsoft.com/office/drawing/2014/main" id="{8E171172-CB28-7AD9-8535-4B3F22063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2"/>
          <a:stretch>
            <a:fillRect/>
          </a:stretch>
        </p:blipFill>
        <p:spPr bwMode="auto">
          <a:xfrm>
            <a:off x="365582" y="1965364"/>
            <a:ext cx="8595268" cy="472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330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0311B-67AC-895D-EA38-A47A5F76F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9C67D710-FA7E-9170-5428-AC846B05F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949" y="17312"/>
            <a:ext cx="13684102" cy="1027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7024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31DFA-7087-1D11-3ACD-489697BB8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2A686EC9-C55E-E9C4-4A66-6DF386560AF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3164" y="328376"/>
            <a:ext cx="17521671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6600" dirty="0">
                <a:solidFill>
                  <a:srgbClr val="FF0000"/>
                </a:solidFill>
              </a:rPr>
              <a:t>Struggle 3: </a:t>
            </a:r>
            <a:r>
              <a:rPr lang="en" sz="6600" dirty="0">
                <a:solidFill>
                  <a:srgbClr val="0432FF"/>
                </a:solidFill>
              </a:rPr>
              <a:t>Perspectives </a:t>
            </a:r>
            <a:endParaRPr lang="en-US" sz="6600" spc="-240" dirty="0">
              <a:solidFill>
                <a:srgbClr val="0432FF"/>
              </a:solidFill>
              <a:ea typeface="ITC Avant Garde Gothic"/>
              <a:cs typeface="ITC Avant Garde Gothic"/>
              <a:sym typeface="ITC Avant Garde Gothic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DC365D5B-EB1B-88EC-F43D-05B0070F9F4E}"/>
              </a:ext>
            </a:extLst>
          </p:cNvPr>
          <p:cNvSpPr txBox="1">
            <a:spLocks/>
          </p:cNvSpPr>
          <p:nvPr/>
        </p:nvSpPr>
        <p:spPr>
          <a:xfrm>
            <a:off x="383164" y="7250190"/>
            <a:ext cx="17521671" cy="270843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dirty="0"/>
              <a:t>There are few lay catechists who have received </a:t>
            </a:r>
            <a:r>
              <a:rPr lang="en" dirty="0">
                <a:solidFill>
                  <a:srgbClr val="0432FF"/>
                </a:solidFill>
              </a:rPr>
              <a:t>formal training in catechetical education (college or National Catechetical Center), </a:t>
            </a:r>
            <a:r>
              <a:rPr lang="en" dirty="0"/>
              <a:t>making it increasingly necessary to rely on local catechists. This, however, makes it more </a:t>
            </a:r>
            <a:r>
              <a:rPr lang="en" dirty="0">
                <a:solidFill>
                  <a:srgbClr val="FF0000"/>
                </a:solidFill>
              </a:rPr>
              <a:t>difficult to introduce new perspectives on catechesis.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218" name="Picture 2" descr="ไม่มีคำอธิบายรูปภาพ">
            <a:extLst>
              <a:ext uri="{FF2B5EF4-FFF2-40B4-BE49-F238E27FC236}">
                <a16:creationId xmlns:a16="http://schemas.microsoft.com/office/drawing/2014/main" id="{529B811F-1292-8FBC-9F7A-DF2630215F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4"/>
          <a:stretch>
            <a:fillRect/>
          </a:stretch>
        </p:blipFill>
        <p:spPr bwMode="auto">
          <a:xfrm>
            <a:off x="383164" y="2475951"/>
            <a:ext cx="8525182" cy="4191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ไม่มีคำอธิบายรูปภาพ">
            <a:extLst>
              <a:ext uri="{FF2B5EF4-FFF2-40B4-BE49-F238E27FC236}">
                <a16:creationId xmlns:a16="http://schemas.microsoft.com/office/drawing/2014/main" id="{65EDDAEF-16BF-45F8-2CCE-370F744CBF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2" b="17222"/>
          <a:stretch>
            <a:fillRect/>
          </a:stretch>
        </p:blipFill>
        <p:spPr bwMode="auto">
          <a:xfrm>
            <a:off x="9379652" y="2496466"/>
            <a:ext cx="8525183" cy="4191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1703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749F8-A707-4A89-4616-0C9BFEC22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8">
            <a:extLst>
              <a:ext uri="{FF2B5EF4-FFF2-40B4-BE49-F238E27FC236}">
                <a16:creationId xmlns:a16="http://schemas.microsoft.com/office/drawing/2014/main" id="{7A95323C-CF9D-3FD1-CD02-47079BF96E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3164" y="328376"/>
            <a:ext cx="17521671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000"/>
              </a:lnSpc>
            </a:pPr>
            <a:r>
              <a:rPr lang="en-US" sz="6600" dirty="0">
                <a:solidFill>
                  <a:srgbClr val="FF0000"/>
                </a:solidFill>
              </a:rPr>
              <a:t>Struggle 4: </a:t>
            </a:r>
            <a:r>
              <a:rPr lang="en-US" sz="6600" dirty="0">
                <a:solidFill>
                  <a:srgbClr val="0432FF"/>
                </a:solidFill>
              </a:rPr>
              <a:t>Using of Technology</a:t>
            </a:r>
            <a:endParaRPr lang="en-US" sz="6600" spc="-240" dirty="0">
              <a:solidFill>
                <a:srgbClr val="0432FF"/>
              </a:solidFill>
              <a:ea typeface="ITC Avant Garde Gothic"/>
              <a:cs typeface="ITC Avant Garde Gothic"/>
              <a:sym typeface="ITC Avant Garde Gothic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15C6DEC2-4353-A706-A864-74763EC1239B}"/>
              </a:ext>
            </a:extLst>
          </p:cNvPr>
          <p:cNvSpPr txBox="1">
            <a:spLocks/>
          </p:cNvSpPr>
          <p:nvPr/>
        </p:nvSpPr>
        <p:spPr>
          <a:xfrm>
            <a:off x="347994" y="7048500"/>
            <a:ext cx="17521671" cy="20313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dirty="0"/>
              <a:t>Most of the local catechists,</a:t>
            </a:r>
          </a:p>
          <a:p>
            <a:r>
              <a:rPr lang="en" dirty="0"/>
              <a:t>who are the primary catechesis in rural churches,</a:t>
            </a:r>
          </a:p>
          <a:p>
            <a:r>
              <a:rPr lang="en" dirty="0"/>
              <a:t>are </a:t>
            </a:r>
            <a:r>
              <a:rPr lang="en" dirty="0">
                <a:solidFill>
                  <a:srgbClr val="FF0000"/>
                </a:solidFill>
              </a:rPr>
              <a:t>not digital natives, </a:t>
            </a:r>
            <a:r>
              <a:rPr lang="en" dirty="0"/>
              <a:t>which slows down the </a:t>
            </a: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" dirty="0">
                <a:solidFill>
                  <a:srgbClr val="FF0000"/>
                </a:solidFill>
              </a:rPr>
              <a:t> new way of catechesis.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242" name="Picture 2" descr="ไม่มีคำอธิบายรูปภาพ">
            <a:extLst>
              <a:ext uri="{FF2B5EF4-FFF2-40B4-BE49-F238E27FC236}">
                <a16:creationId xmlns:a16="http://schemas.microsoft.com/office/drawing/2014/main" id="{C97F4A83-4995-E82E-BEE1-28C004483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" t="29118" b="7656"/>
          <a:stretch>
            <a:fillRect/>
          </a:stretch>
        </p:blipFill>
        <p:spPr bwMode="auto">
          <a:xfrm>
            <a:off x="9373791" y="2461572"/>
            <a:ext cx="8525182" cy="413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ไม่มีคำอธิบายรูปภาพ">
            <a:extLst>
              <a:ext uri="{FF2B5EF4-FFF2-40B4-BE49-F238E27FC236}">
                <a16:creationId xmlns:a16="http://schemas.microsoft.com/office/drawing/2014/main" id="{EDCD022B-CBBD-A1F5-46AD-65BD72FE08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" t="17664" r="-207" b="17457"/>
          <a:stretch>
            <a:fillRect/>
          </a:stretch>
        </p:blipFill>
        <p:spPr bwMode="auto">
          <a:xfrm>
            <a:off x="383164" y="2461572"/>
            <a:ext cx="8513457" cy="412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28699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4799" y="8303956"/>
            <a:ext cx="17678400" cy="15699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4000"/>
              </a:lnSpc>
            </a:pPr>
            <a:r>
              <a:rPr lang="en-US" sz="6600" b="1" spc="-240" dirty="0">
                <a:solidFill>
                  <a:srgbClr val="0432FF"/>
                </a:solidFill>
                <a:latin typeface="+mj-lt"/>
                <a:ea typeface="ITC Avant Garde Gothic"/>
                <a:cs typeface="ITC Avant Garde Gothic"/>
                <a:sym typeface="ITC Avant Garde Gothic"/>
              </a:rPr>
              <a:t>THANK YOU</a:t>
            </a:r>
          </a:p>
        </p:txBody>
      </p:sp>
      <p:pic>
        <p:nvPicPr>
          <p:cNvPr id="11266" name="Picture 2" descr="การ์ตูนไทยสวัสดี:  ภาพประกอบและภาพวาดปลอดค่าลิขสิทธิ์และรับสิทธิ์ใช้งานได้กว่า 5,511 รายการ |  Shutterstock">
            <a:extLst>
              <a:ext uri="{FF2B5EF4-FFF2-40B4-BE49-F238E27FC236}">
                <a16:creationId xmlns:a16="http://schemas.microsoft.com/office/drawing/2014/main" id="{4A14E547-29D2-9564-8886-C53FD0E3C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69"/>
          <a:stretch>
            <a:fillRect/>
          </a:stretch>
        </p:blipFill>
        <p:spPr bwMode="auto">
          <a:xfrm>
            <a:off x="4229099" y="411395"/>
            <a:ext cx="9829800" cy="789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เวกเตอร์พวงมาลัยดอกไม้ flower wreath vector เวกเตอร์ -  ดาวน์โหลดเวกเตอร์คุณภาพสูงฟรีจาก Freepik | Freepik">
            <a:extLst>
              <a:ext uri="{FF2B5EF4-FFF2-40B4-BE49-F238E27FC236}">
                <a16:creationId xmlns:a16="http://schemas.microsoft.com/office/drawing/2014/main" id="{4F2441A5-F17A-DDC2-97E7-2C79220BBC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1" t="8181" r="25454" b="4545"/>
          <a:stretch>
            <a:fillRect/>
          </a:stretch>
        </p:blipFill>
        <p:spPr bwMode="auto">
          <a:xfrm rot="1055331">
            <a:off x="13913845" y="5186702"/>
            <a:ext cx="2776675" cy="436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ภาพพวงมาลัยดอกมะลิไทย,เทมเพลต แบบ PSD ดาวน์โหลดฟรี - Pikbest">
            <a:extLst>
              <a:ext uri="{FF2B5EF4-FFF2-40B4-BE49-F238E27FC236}">
                <a16:creationId xmlns:a16="http://schemas.microsoft.com/office/drawing/2014/main" id="{8B5D5CDC-DDEF-6B39-3878-64B2F0BF2B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7" t="6692" r="17334" b="5308"/>
          <a:stretch>
            <a:fillRect/>
          </a:stretch>
        </p:blipFill>
        <p:spPr bwMode="auto">
          <a:xfrm rot="20150215">
            <a:off x="1402475" y="4779740"/>
            <a:ext cx="2912101" cy="400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รูปนกยิ้มการ์ตูนพื้นหลังสีขาว PNG , นก, ดี, สัตว์ภาพ PNG  สำหรับการดาวน์โหลดฟรี">
            <a:extLst>
              <a:ext uri="{FF2B5EF4-FFF2-40B4-BE49-F238E27FC236}">
                <a16:creationId xmlns:a16="http://schemas.microsoft.com/office/drawing/2014/main" id="{BF7DBFFC-94D4-66EC-736F-18A0396ED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87" y="537733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ภาพภาพสีของนกการ์ตูนบนพื้นหลังสีขาวกิ่งไม้,เทมเพลต แบบ PSD ดาวน์โหลดฟรี -  Pikbest">
            <a:extLst>
              <a:ext uri="{FF2B5EF4-FFF2-40B4-BE49-F238E27FC236}">
                <a16:creationId xmlns:a16="http://schemas.microsoft.com/office/drawing/2014/main" id="{8E9720CF-6940-AB79-77E7-81DFFB442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20143" r="7828" b="24350"/>
          <a:stretch>
            <a:fillRect/>
          </a:stretch>
        </p:blipFill>
        <p:spPr bwMode="auto">
          <a:xfrm>
            <a:off x="13630692" y="706252"/>
            <a:ext cx="4153718" cy="268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B9342-1EC5-B28D-6AAF-5571EEA4E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B2A11AF-CFF4-0E45-6AC4-FC92F3DA3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368" y="13291"/>
            <a:ext cx="13755263" cy="1025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27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3565</TotalTime>
  <Words>1497</Words>
  <Application>Microsoft Macintosh PowerPoint</Application>
  <PresentationFormat>กำหนดเอง</PresentationFormat>
  <Paragraphs>113</Paragraphs>
  <Slides>82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82</vt:i4>
      </vt:variant>
    </vt:vector>
  </HeadingPairs>
  <TitlesOfParts>
    <vt:vector size="88" baseType="lpstr">
      <vt:lpstr>Calibri</vt:lpstr>
      <vt:lpstr>ITC Avant Garde Gothic</vt:lpstr>
      <vt:lpstr>Aptos</vt:lpstr>
      <vt:lpstr>Tahoma</vt:lpstr>
      <vt:lpstr>Arial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Meeting of Catechetical Leaders of the Episcopal Conferences of Asia, Manila, 11-12 February 2026 (The image is from the most recent meeting, held on January 21, 2026.)</vt:lpstr>
      <vt:lpstr>งานนำเสนอ PowerPoint</vt:lpstr>
      <vt:lpstr>1.1 Translate into Thai</vt:lpstr>
      <vt:lpstr>Subcommittee for Translation</vt:lpstr>
      <vt:lpstr>1.2 Published online</vt:lpstr>
      <vt:lpstr>1.3 Search Program according to the Chapters</vt:lpstr>
      <vt:lpstr>งานนำเสนอ PowerPoint</vt:lpstr>
      <vt:lpstr>1.5 Seminar</vt:lpstr>
      <vt:lpstr>1.5 Training and catechesis </vt:lpstr>
      <vt:lpstr>1.7 Catechetical Formation</vt:lpstr>
      <vt:lpstr>1.8 Online Conference</vt:lpstr>
      <vt:lpstr>1.9 Catechists Formation</vt:lpstr>
      <vt:lpstr>1.10 Rome Catechist Alumni Meeting </vt:lpstr>
      <vt:lpstr>1.11 Catechist Training Course Formation</vt:lpstr>
      <vt:lpstr>งานนำเสนอ PowerPoint</vt:lpstr>
      <vt:lpstr>งานนำเสนอ PowerPoint</vt:lpstr>
      <vt:lpstr>2.1 Translated into Thai</vt:lpstr>
      <vt:lpstr>2.2 Published on the website.</vt:lpstr>
      <vt:lpstr>2.3 Study and Discussion</vt:lpstr>
      <vt:lpstr>2.4 Translated the Rite of Institution of Catechists into Thai</vt:lpstr>
      <vt:lpstr>2.5 Guidelines for the Appointment of Catechists</vt:lpstr>
      <vt:lpstr>งานนำเสนอ PowerPoint</vt:lpstr>
      <vt:lpstr>Strength 1: To provide clarity and guidance</vt:lpstr>
      <vt:lpstr>Strength 2: Promotes Collaboration</vt:lpstr>
      <vt:lpstr>Strength 3: Appointing of Lay Catechists</vt:lpstr>
      <vt:lpstr>Strength 4: A Source of Pride </vt:lpstr>
      <vt:lpstr>Struggle 1: A Source of Pride </vt:lpstr>
      <vt:lpstr>Struggle 2: Increased Responsibilities and Works</vt:lpstr>
      <vt:lpstr>Struggle 3: Perspectives </vt:lpstr>
      <vt:lpstr>Struggle 4: Using of Technology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พรีเซนเทชั่น - Directory for Catechesis 2020</dc:title>
  <dc:creator>User</dc:creator>
  <dc:description>พรีเซนเทชั่น - Directory for Catechesis 2020</dc:description>
  <cp:lastModifiedBy>Nuphan Thasmalee</cp:lastModifiedBy>
  <cp:revision>24</cp:revision>
  <dcterms:created xsi:type="dcterms:W3CDTF">2006-08-16T00:00:00Z</dcterms:created>
  <dcterms:modified xsi:type="dcterms:W3CDTF">2026-07-05T23:32:25Z</dcterms:modified>
  <dc:identifier>DAG_26BFcSk</dc:identifier>
</cp:coreProperties>
</file>