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20" r:id="rId9"/>
    <p:sldId id="311" r:id="rId10"/>
    <p:sldId id="312" r:id="rId11"/>
    <p:sldId id="313" r:id="rId12"/>
    <p:sldId id="314" r:id="rId13"/>
    <p:sldId id="315" r:id="rId14"/>
    <p:sldId id="316" r:id="rId15"/>
    <p:sldId id="302" r:id="rId16"/>
    <p:sldId id="319" r:id="rId17"/>
    <p:sldId id="303" r:id="rId18"/>
    <p:sldId id="318" r:id="rId19"/>
    <p:sldId id="301" r:id="rId20"/>
    <p:sldId id="317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30" r:id="rId29"/>
    <p:sldId id="332" r:id="rId30"/>
    <p:sldId id="333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00"/>
    <a:srgbClr val="001132"/>
    <a:srgbClr val="001848"/>
    <a:srgbClr val="001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888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4316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184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626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6211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1492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4141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4979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5324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526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1001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441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111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208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7683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35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5011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44B78-E5AB-49F9-9BC5-30F0A1FA344F}" type="datetimeFigureOut">
              <a:rPr lang="th-TH" smtClean="0"/>
              <a:t>22/11/68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3A014-0BA2-4530-87AB-C479999F9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4888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EC0F3D-3AE0-64E6-663C-429547731937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6688182" cy="6858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th-TH" sz="3600" b="1" dirty="0">
                <a:solidFill>
                  <a:srgbClr val="FF0000"/>
                </a:solidFill>
              </a:rPr>
              <a:t>ส่วนที่หนึ่ง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th-TH" sz="3400" b="1" dirty="0">
                <a:solidFill>
                  <a:srgbClr val="FF0000"/>
                </a:solidFill>
              </a:rPr>
              <a:t>การอธิษฐานภาวนาในชีวิต</a:t>
            </a:r>
            <a:r>
              <a:rPr lang="th-TH" sz="3400" b="1" dirty="0" err="1">
                <a:solidFill>
                  <a:srgbClr val="FF0000"/>
                </a:solidFill>
              </a:rPr>
              <a:t>คร</a:t>
            </a:r>
            <a:r>
              <a:rPr lang="th-TH" sz="3400" b="1" dirty="0">
                <a:solidFill>
                  <a:srgbClr val="FF0000"/>
                </a:solidFill>
              </a:rPr>
              <a:t>ิสตชน (2558-2758)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th-TH" sz="1400" b="1" dirty="0">
              <a:solidFill>
                <a:srgbClr val="FF0000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th-TH" sz="2800" b="1" dirty="0">
                <a:solidFill>
                  <a:srgbClr val="C00000"/>
                </a:solidFill>
              </a:rPr>
              <a:t>บทที่ 1 มนุษย์ทุกคนได้รับเรียกมาให้อธิษฐานภาวนา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th-TH" sz="2400" b="1" dirty="0">
                <a:solidFill>
                  <a:schemeClr val="bg1"/>
                </a:solidFill>
              </a:rPr>
              <a:t>	ตอนที่ 1	ในพันธสัญญาเดิม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th-TH" sz="2400" b="1" dirty="0">
                <a:solidFill>
                  <a:schemeClr val="bg1"/>
                </a:solidFill>
              </a:rPr>
              <a:t>	ตอนที่ 2	เมื่อเวลาที่กำหนดมาถึงแล้ว-พันธสัญญาใหม่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th-TH" sz="2400" b="1" dirty="0">
                <a:solidFill>
                  <a:schemeClr val="bg1"/>
                </a:solidFill>
              </a:rPr>
              <a:t>	ตอนที่ 3 	ในช่วงเวลาของพระศาสนจักร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th-TH" sz="2800" b="1" dirty="0">
                <a:solidFill>
                  <a:srgbClr val="C00000"/>
                </a:solidFill>
              </a:rPr>
              <a:t>บทที่ 2 ธรรมประเพณีเรื่องการอธิษฐานภาวนา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th-TH" sz="2400" b="1" dirty="0">
                <a:solidFill>
                  <a:schemeClr val="bg1"/>
                </a:solidFill>
              </a:rPr>
              <a:t>	ตอนที่ 1 	บ่อเกิดของการอธิษฐานภาวนา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th-TH" sz="2400" b="1" dirty="0">
                <a:solidFill>
                  <a:schemeClr val="bg1"/>
                </a:solidFill>
              </a:rPr>
              <a:t>	ตอนที่ 2 	วิถีทางของการอธิษฐานภาวนา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th-TH" sz="2400" b="1" dirty="0">
                <a:solidFill>
                  <a:schemeClr val="bg1"/>
                </a:solidFill>
              </a:rPr>
              <a:t>	ตอนที่ 3 	ผู้นำให้อธิษฐานภาวนา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th-TH" sz="2800" b="1" dirty="0">
                <a:solidFill>
                  <a:srgbClr val="C00000"/>
                </a:solidFill>
              </a:rPr>
              <a:t>บทที่ 3 ชีวิตการอธิษฐานภาวนา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th-TH" sz="2400" b="1" dirty="0">
                <a:solidFill>
                  <a:schemeClr val="bg1"/>
                </a:solidFill>
              </a:rPr>
              <a:t>	ตอนที่ 1 	การอธิษฐานภาวนาในรูปแบบต่างๆ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th-TH" sz="2400" b="1" dirty="0">
                <a:solidFill>
                  <a:schemeClr val="bg1"/>
                </a:solidFill>
              </a:rPr>
              <a:t>	ตอนที่ 2 	อุปสรรคต่างๆ ของการอธิษฐานภาวนา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th-TH" sz="2400" b="1" dirty="0">
                <a:solidFill>
                  <a:schemeClr val="bg1"/>
                </a:solidFill>
              </a:rPr>
              <a:t>	ตอนที่ 3 	การอธิษฐานภาวนาตามเวลาของพระเยซูเจ้า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36E2A-DCC6-796E-5F6D-21F4B8A2E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-1"/>
            <a:ext cx="5364480" cy="350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421A39-9858-E9C7-7A65-6CC3157111A9}"/>
              </a:ext>
            </a:extLst>
          </p:cNvPr>
          <p:cNvSpPr txBox="1">
            <a:spLocks/>
          </p:cNvSpPr>
          <p:nvPr/>
        </p:nvSpPr>
        <p:spPr>
          <a:xfrm>
            <a:off x="6827518" y="3587931"/>
            <a:ext cx="5364480" cy="327006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3400" b="1" dirty="0">
                <a:solidFill>
                  <a:srgbClr val="FFFF00"/>
                </a:solidFill>
              </a:rPr>
              <a:t>ส่วนที่สอง</a:t>
            </a: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3400" b="1" dirty="0">
                <a:solidFill>
                  <a:srgbClr val="FFFF00"/>
                </a:solidFill>
              </a:rPr>
              <a:t>บทภาวนา “ข้าแต่พระบิดา” (2759-2865)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600" b="1" dirty="0"/>
              <a:t>ตอนที่ 1  สรุปพระวรสารทั้งหมด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th-TH" sz="2600" b="1" dirty="0"/>
              <a:t>ตอนที่ 2  ข้าแต่พระบิดาของข้าพเจ้าทั้งหลาย 			     พระองค์สถิตในสวรรค์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th-TH" sz="2600" b="1" dirty="0"/>
              <a:t>ตอนที่ 3  คำวอนขอเจ็ดประการ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th-TH" sz="2600" b="1" dirty="0"/>
              <a:t>ตอนที่ 4  บทยอพระเกียรติสุดท้าย</a:t>
            </a:r>
          </a:p>
        </p:txBody>
      </p:sp>
    </p:spTree>
    <p:extLst>
      <p:ext uri="{BB962C8B-B14F-4D97-AF65-F5344CB8AC3E}">
        <p14:creationId xmlns:p14="http://schemas.microsoft.com/office/powerpoint/2010/main" val="335799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F5B8C8-966E-12E4-B955-7402E15A5BB5}"/>
              </a:ext>
            </a:extLst>
          </p:cNvPr>
          <p:cNvSpPr txBox="1">
            <a:spLocks/>
          </p:cNvSpPr>
          <p:nvPr/>
        </p:nvSpPr>
        <p:spPr>
          <a:xfrm>
            <a:off x="4484913" y="0"/>
            <a:ext cx="7698382" cy="6858000"/>
          </a:xfrm>
          <a:prstGeom prst="rect">
            <a:avLst/>
          </a:prstGeom>
          <a:solidFill>
            <a:srgbClr val="001132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1)	การมีความไว้วางใจเยี่ยงบุตร (2777-2778)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700" b="1" dirty="0">
                <a:solidFill>
                  <a:schemeClr val="accent3">
                    <a:lumMod val="75000"/>
                  </a:schemeClr>
                </a:solidFill>
              </a:rPr>
              <a:t>ในมิสซา </a:t>
            </a:r>
            <a:r>
              <a:rPr lang="en-US" sz="2700" dirty="0"/>
              <a:t>=</a:t>
            </a:r>
            <a:r>
              <a:rPr lang="en-US" sz="2700" b="1" dirty="0"/>
              <a:t> </a:t>
            </a:r>
            <a:r>
              <a:rPr lang="th-TH" sz="2700" b="1" dirty="0" err="1"/>
              <a:t>คร</a:t>
            </a:r>
            <a:r>
              <a:rPr lang="th-TH" sz="2700" b="1" dirty="0"/>
              <a:t>ิสตชนได้รับการเชิญชวนให้สวดบท </a:t>
            </a:r>
            <a:r>
              <a:rPr lang="th-TH" sz="2700" b="1" dirty="0">
                <a:solidFill>
                  <a:srgbClr val="FFFF00"/>
                </a:solidFill>
              </a:rPr>
              <a:t>“ข้าแต่พระบิดา” </a:t>
            </a:r>
            <a:r>
              <a:rPr lang="th-TH" sz="2700" b="1" dirty="0"/>
              <a:t>ด้วยคำพูดที่ว่า </a:t>
            </a:r>
            <a:r>
              <a:rPr lang="th-TH" sz="2700" b="1" i="1" dirty="0">
                <a:solidFill>
                  <a:srgbClr val="FFC000"/>
                </a:solidFill>
              </a:rPr>
              <a:t>“พระเยซูเจ้าทรงสอนเราให้เรียกพระเจ้าเป็นพระบิดา เราจึงกล้าภาวนาด้วยความมั่นใจว่า” </a:t>
            </a:r>
            <a:r>
              <a:rPr lang="th-TH" sz="2700" b="1" dirty="0"/>
              <a:t>ความหมายคือพระศาสนจักรเชิญชวนให้เรา </a:t>
            </a:r>
            <a:r>
              <a:rPr lang="th-TH" sz="2700" b="1" dirty="0">
                <a:solidFill>
                  <a:srgbClr val="FFFF00"/>
                </a:solidFill>
              </a:rPr>
              <a:t>“มีความกล้าเยี่ยงบุตร” </a:t>
            </a:r>
            <a:r>
              <a:rPr lang="th-TH" sz="2700" b="1" dirty="0"/>
              <a:t>ที่จะสวดขอต่อพระบิดาของเรา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700" b="1" dirty="0">
                <a:solidFill>
                  <a:schemeClr val="accent3">
                    <a:lumMod val="75000"/>
                  </a:schemeClr>
                </a:solidFill>
              </a:rPr>
              <a:t>ในอดีต </a:t>
            </a:r>
            <a:r>
              <a:rPr lang="en-US" sz="2400" dirty="0"/>
              <a:t>=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th-TH" sz="2700" b="1" dirty="0"/>
              <a:t>เมื่อพระเจ้าสำแดงองค์แก่</a:t>
            </a:r>
            <a:r>
              <a:rPr lang="th-TH" sz="2700" b="1" dirty="0">
                <a:solidFill>
                  <a:srgbClr val="FFFF00"/>
                </a:solidFill>
              </a:rPr>
              <a:t>โมเสส</a:t>
            </a:r>
            <a:r>
              <a:rPr lang="th-TH" sz="2700" b="1" dirty="0"/>
              <a:t>ในพุ่มไม้ที่ลุกเป็นไฟ ทรงตรัสว่า </a:t>
            </a:r>
            <a:r>
              <a:rPr lang="th-TH" sz="2700" b="1" i="1" dirty="0">
                <a:solidFill>
                  <a:srgbClr val="FFC000"/>
                </a:solidFill>
              </a:rPr>
              <a:t>“อย่าเข้ามาใกล้กว่านี้ จงถอดรองเท้าออก” </a:t>
            </a:r>
            <a:r>
              <a:rPr lang="th-TH" sz="2700" b="1" dirty="0"/>
              <a:t>(</a:t>
            </a:r>
            <a:r>
              <a:rPr lang="th-TH" sz="2700" b="1" dirty="0" err="1"/>
              <a:t>อพย</a:t>
            </a:r>
            <a:r>
              <a:rPr lang="th-TH" sz="2700" b="1" dirty="0"/>
              <a:t>.3:5) ที่จริง </a:t>
            </a:r>
            <a:r>
              <a:rPr lang="th-TH" sz="2700" b="1" u="sng" dirty="0">
                <a:solidFill>
                  <a:srgbClr val="FFFF00"/>
                </a:solidFill>
              </a:rPr>
              <a:t>มีเพียงพระเยซูเจ้าเท่านั้นที่ก้าวข้ามเขตความศักดิ์สิทธิ์ของพระเจ้าได้</a:t>
            </a:r>
            <a:r>
              <a:rPr lang="th-TH" sz="2700" b="1" dirty="0">
                <a:solidFill>
                  <a:srgbClr val="FFFF00"/>
                </a:solidFill>
              </a:rPr>
              <a:t> แต่</a:t>
            </a:r>
            <a:r>
              <a:rPr lang="th-TH" sz="2700" b="1" dirty="0"/>
              <a:t>พระองค์ได้ทรง</a:t>
            </a:r>
            <a:r>
              <a:rPr lang="th-TH" sz="2700" b="1" dirty="0">
                <a:solidFill>
                  <a:srgbClr val="FFFF00"/>
                </a:solidFill>
              </a:rPr>
              <a:t>ลบล้างมลทินบาป</a:t>
            </a:r>
            <a:r>
              <a:rPr lang="th-TH" sz="2700" b="1" dirty="0"/>
              <a:t>ต่างๆ ของเราแล้ว-ยัง</a:t>
            </a:r>
            <a:r>
              <a:rPr lang="th-TH" sz="2700" b="1" dirty="0">
                <a:solidFill>
                  <a:srgbClr val="FFFF00"/>
                </a:solidFill>
              </a:rPr>
              <a:t>นำเราไปอยู่</a:t>
            </a:r>
            <a:r>
              <a:rPr lang="th-TH" sz="2700" b="1" dirty="0"/>
              <a:t>เฉพาะพระพักตร์พระบิดา-</a:t>
            </a:r>
            <a:r>
              <a:rPr lang="th-TH" sz="2700" b="1" dirty="0">
                <a:solidFill>
                  <a:srgbClr val="FFFF00"/>
                </a:solidFill>
              </a:rPr>
              <a:t>สอนให้เราภาวนาวิงวอนขอต่อพระบิดาด้วยความไว้วางใจเยี่ยงบุตร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700" b="1" dirty="0">
                <a:solidFill>
                  <a:schemeClr val="accent3">
                    <a:lumMod val="75000"/>
                  </a:schemeClr>
                </a:solidFill>
              </a:rPr>
              <a:t>ในฐานะมนุษย์ </a:t>
            </a:r>
            <a:r>
              <a:rPr lang="en-US" sz="2700" dirty="0"/>
              <a:t>=</a:t>
            </a:r>
            <a:r>
              <a:rPr lang="en-US" sz="2700" b="1" dirty="0"/>
              <a:t> </a:t>
            </a:r>
            <a:r>
              <a:rPr lang="th-TH" sz="2700" b="1" dirty="0">
                <a:solidFill>
                  <a:srgbClr val="FFFF00"/>
                </a:solidFill>
              </a:rPr>
              <a:t>เราอาจรู้สึกถึงความไม่เหมาะสมของเรา </a:t>
            </a:r>
            <a:r>
              <a:rPr lang="th-TH" sz="2700" b="1" dirty="0"/>
              <a:t>เราจึงอาจท้อแท้และหมดกำลังใจในการภาวนา </a:t>
            </a:r>
            <a:r>
              <a:rPr lang="th-TH" sz="2700" b="1" dirty="0">
                <a:solidFill>
                  <a:srgbClr val="FFFF00"/>
                </a:solidFill>
              </a:rPr>
              <a:t>แต่อย่าลืมว่าเรามีพระจิตเจ้า</a:t>
            </a:r>
            <a:r>
              <a:rPr lang="th-TH" sz="2700" b="1" dirty="0"/>
              <a:t>ที่พระเยซูประทานให้ในใจของเราแล้ว </a:t>
            </a:r>
            <a:r>
              <a:rPr lang="th-TH" sz="2700" b="1" u="sng" dirty="0">
                <a:solidFill>
                  <a:srgbClr val="FFFF00"/>
                </a:solidFill>
              </a:rPr>
              <a:t>เราจึงควรกล้า</a:t>
            </a:r>
            <a:r>
              <a:rPr lang="th-TH" sz="2700" b="1" dirty="0">
                <a:solidFill>
                  <a:srgbClr val="FFFF00"/>
                </a:solidFill>
              </a:rPr>
              <a:t> -/-</a:t>
            </a:r>
            <a:endParaRPr lang="th-TH" sz="2700" b="1" u="sng" dirty="0">
              <a:solidFill>
                <a:srgbClr val="FFFF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032A85B-1A73-4F77-BC02-D44DBC6414C0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4392706" cy="685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C000"/>
                </a:solidFill>
              </a:rPr>
              <a:t>-ข้าแต่พระบิดาของข้าพเจ้าทั้งหลาย พระองค์สถิตในสวรรค์</a:t>
            </a:r>
            <a:endParaRPr lang="en-US" b="1" dirty="0">
              <a:solidFill>
                <a:srgbClr val="FFC000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 	</a:t>
            </a:r>
            <a:r>
              <a:rPr lang="th-TH" b="1" dirty="0">
                <a:solidFill>
                  <a:srgbClr val="FFFF00"/>
                </a:solidFill>
              </a:rPr>
              <a:t>- มีความไว้วางใจเยี่ยงบุตรต่อบิดา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เราสามารถเรียกพระเจ้าได้ว่าบิดา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   </a:t>
            </a: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พระบิดานี้เป็นพระบิดาของเราทุกคน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พระบิดานี้ทรงสถิตในสวรรค์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90768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AA580C-720A-D6B4-6565-83E1349084E2}"/>
              </a:ext>
            </a:extLst>
          </p:cNvPr>
          <p:cNvSpPr txBox="1">
            <a:spLocks/>
          </p:cNvSpPr>
          <p:nvPr/>
        </p:nvSpPr>
        <p:spPr>
          <a:xfrm>
            <a:off x="4467496" y="0"/>
            <a:ext cx="7724503" cy="6858000"/>
          </a:xfrm>
          <a:prstGeom prst="rect">
            <a:avLst/>
          </a:prstGeom>
          <a:solidFill>
            <a:srgbClr val="001132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2)	เราสามารถเรียกพระเจ้าว่าพระบิดาได้ (2779-2785)</a:t>
            </a:r>
          </a:p>
          <a:p>
            <a:pPr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พระเยซูเจ้าตรัสเอง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/>
              <a:t>=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“ไม่มีใครรู้จักพระบุตร นอกจากพระบิดา และไม่มีใครรู้จักพระบิดา นอกจากพระบุตรและผู้ที่พระบุตรเปิดเผยให้รู้” </a:t>
            </a:r>
            <a:r>
              <a:rPr lang="th-TH" sz="2800" b="1" dirty="0"/>
              <a:t>(</a:t>
            </a:r>
            <a:r>
              <a:rPr lang="th-TH" sz="2800" b="1" dirty="0" err="1"/>
              <a:t>มธ</a:t>
            </a:r>
            <a:r>
              <a:rPr lang="th-TH" sz="2800" b="1" dirty="0"/>
              <a:t>.11:27) พระเจ้าจึงเป็น</a:t>
            </a:r>
            <a:r>
              <a:rPr lang="th-TH" sz="2800" b="1" dirty="0">
                <a:solidFill>
                  <a:srgbClr val="FFFF00"/>
                </a:solidFill>
              </a:rPr>
              <a:t>ธรรมล้ำลึกที่อยู่เหนือสติปัญญา</a:t>
            </a:r>
            <a:r>
              <a:rPr lang="th-TH" sz="2800" b="1" dirty="0"/>
              <a:t>และ</a:t>
            </a:r>
            <a:r>
              <a:rPr lang="th-TH" sz="2800" b="1" dirty="0">
                <a:solidFill>
                  <a:srgbClr val="FFFF00"/>
                </a:solidFill>
              </a:rPr>
              <a:t>ความเข้าใจของมนุษย์</a:t>
            </a:r>
          </a:p>
          <a:p>
            <a:pPr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ปิตาจาร</a:t>
            </a: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ย์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แตร</a:t>
            </a: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์ตุล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เลี่ยน </a:t>
            </a:r>
            <a:r>
              <a:rPr lang="en-US" sz="2000" b="1" dirty="0"/>
              <a:t>=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/>
              <a:t>พูดถึงเรื่องนี้ว่า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“พระนามของพระเจ้าพระบิดาไม่เคยถูกเปิดเผยให้แก่ผู้ใดเลย แม้แต่โมเสสที่ได้ทูลถามเรื่องนี้ เขากลับได้ยินพระนามอื่น มีเพียงพระบุตรที่ทรงเปิดเผยพระนามนี้ให้แก่เรา” </a:t>
            </a:r>
            <a:r>
              <a:rPr lang="th-TH" sz="2800" b="1" dirty="0">
                <a:solidFill>
                  <a:srgbClr val="FFFF00"/>
                </a:solidFill>
              </a:rPr>
              <a:t>แต่ที่เราเรียกพระเจ้าเป็นพระบิดาได้เพราะพระเยซูเจ้า-</a:t>
            </a:r>
            <a:r>
              <a:rPr lang="th-TH" sz="2800" b="1" dirty="0"/>
              <a:t>พระบุตรพระเจ้า-ได้</a:t>
            </a:r>
            <a:r>
              <a:rPr lang="th-TH" sz="2800" b="1" dirty="0">
                <a:solidFill>
                  <a:srgbClr val="FFFF00"/>
                </a:solidFill>
              </a:rPr>
              <a:t>ทรงเปิดเผยให้เรารู้และได้ทรงสอนให้เราเรียกเช่นนี้</a:t>
            </a:r>
          </a:p>
          <a:p>
            <a:pPr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นอกจากนี้ ในศีลล้างบาป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พระเจ้าพระบิดาก็ได้ทรงรับเราให้เป็นบุตรบุญธรรมของพระองค์แล้ว เราจึงอยู่ในฐานะบุตรของพระเจ้าที่เรียกพระองค์ได้ว่าพระบิดา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54F37E-DA11-4650-954B-BE03BBFF2866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4392706" cy="685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C000"/>
                </a:solidFill>
              </a:rPr>
              <a:t>-ข้าแต่พระบิดาของข้าพเจ้าทั้งหลาย พระองค์สถิตในสวรรค์</a:t>
            </a:r>
            <a:endParaRPr lang="en-US" b="1" dirty="0">
              <a:solidFill>
                <a:srgbClr val="FFC000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 	</a:t>
            </a:r>
            <a:r>
              <a:rPr lang="th-TH" b="1" dirty="0">
                <a:solidFill>
                  <a:srgbClr val="FFFF00"/>
                </a:solidFill>
              </a:rPr>
              <a:t>- มีความไว้วางใจเยี่ยงบุตรต่อบิดา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เราสามารถเรียกพระเจ้าได้ว่าบิดา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   </a:t>
            </a: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พระบิดานี้เป็นพระบิดาของเราทุกคน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พระบิดานี้ทรงสถิตในสวรรค์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1215487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27E464-4363-7EF5-456C-F17120E40621}"/>
              </a:ext>
            </a:extLst>
          </p:cNvPr>
          <p:cNvSpPr txBox="1">
            <a:spLocks/>
          </p:cNvSpPr>
          <p:nvPr/>
        </p:nvSpPr>
        <p:spPr>
          <a:xfrm>
            <a:off x="4484913" y="0"/>
            <a:ext cx="7707087" cy="6858000"/>
          </a:xfrm>
          <a:prstGeom prst="rect">
            <a:avLst/>
          </a:prstGeom>
          <a:solidFill>
            <a:srgbClr val="001132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นักบุญซีรีล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จึงกล่าวว่า </a:t>
            </a:r>
            <a:r>
              <a:rPr lang="th-TH" sz="28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“พระเจ้าผู้ทรงกำหนดรับเราเป็นบุตรบุญธรรมไว้แล้ว ทรงบันดาลให้เราละม้ายคล้ายกับพระวรกายรุ่งโรจน์ของพระ</a:t>
            </a:r>
            <a:r>
              <a:rPr lang="th-TH" sz="2800" b="1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คร</a:t>
            </a:r>
            <a:r>
              <a:rPr lang="th-TH" sz="28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ิสตเจ้า เราจึงมีส่วนร่วมกับพระ</a:t>
            </a:r>
            <a:r>
              <a:rPr lang="th-TH" sz="2800" b="1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คร</a:t>
            </a:r>
            <a:r>
              <a:rPr lang="th-TH" sz="28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ิสตเจ้า สมจะได้ชื่อว่า “ผู้รับเจิม-พระ</a:t>
            </a:r>
            <a:r>
              <a:rPr lang="th-TH" sz="2800" b="1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คร</a:t>
            </a:r>
            <a:r>
              <a:rPr lang="th-TH" sz="28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ิสตเจ้า” </a:t>
            </a:r>
            <a:r>
              <a:rPr lang="th-TH" sz="2800" b="1" dirty="0"/>
              <a:t>ด้วย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นักบุญไซเปรียน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ก็กล่าวยืนยันเช่นกันว่า </a:t>
            </a:r>
            <a:r>
              <a:rPr lang="th-TH" sz="28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“มนุษย์คนใหม่ ผู้บังเกิดใหม่และกลับเป็นของพระเจ้าอีก เดชะพระ</a:t>
            </a:r>
            <a:r>
              <a:rPr lang="th-TH" sz="2800" b="1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หรรษ</a:t>
            </a:r>
            <a:r>
              <a:rPr lang="th-TH" sz="28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ทานของพระองค์แล้ว ก่อนอื่นหมด ย่อมกล่าวว่า ข้าแต่พระบิดา เพราะเขาเริ่มเป็นบุตร(ของพระเจ้า)แล้ว” 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ดังนี้ พระสังคายนาวาติกันครั้งที่ 2 </a:t>
            </a:r>
            <a:r>
              <a:rPr lang="en-US" sz="2000" dirty="0"/>
              <a:t>= </a:t>
            </a:r>
            <a:r>
              <a:rPr lang="th-TH" sz="2800" b="1" dirty="0"/>
              <a:t>จึงกล่าวว่า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“บทข้าแต่พระบิดาได้เปิดเผยให้เรารู้จักตนเอง พร้อมกับเปิดเผยให้เรารู้จักพระเจ้าพระบิดาด้วย”</a:t>
            </a:r>
            <a:r>
              <a:rPr lang="th-TH" sz="2800" b="1" dirty="0"/>
              <a:t> </a:t>
            </a:r>
            <a:r>
              <a:rPr lang="en-US" sz="2000" dirty="0"/>
              <a:t>(Gaudium et Spes, 22) -/-</a:t>
            </a:r>
            <a:endParaRPr lang="th-TH" sz="2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5B1029-ABCC-42FD-8A0E-72139ED7EDA2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4392706" cy="685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C000"/>
                </a:solidFill>
              </a:rPr>
              <a:t>-ข้าแต่พระบิดาของข้าพเจ้าทั้งหลาย พระองค์สถิตในสวรรค์</a:t>
            </a:r>
            <a:endParaRPr lang="en-US" b="1" dirty="0">
              <a:solidFill>
                <a:srgbClr val="FFC000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 	</a:t>
            </a:r>
            <a:r>
              <a:rPr lang="th-TH" b="1" dirty="0">
                <a:solidFill>
                  <a:srgbClr val="FFFF00"/>
                </a:solidFill>
              </a:rPr>
              <a:t>- มีความไว้วางใจเยี่ยงบุตรต่อบิดา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เราสามารถเรียกพระเจ้าได้ว่าบิดา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   </a:t>
            </a: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พระบิดานี้เป็นพระบิดาของเราทุกคน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พระบิดานี้ทรงสถิตในสวรรค์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2178806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2C6264-24F7-BD07-78B9-265F6A83296B}"/>
              </a:ext>
            </a:extLst>
          </p:cNvPr>
          <p:cNvSpPr txBox="1">
            <a:spLocks/>
          </p:cNvSpPr>
          <p:nvPr/>
        </p:nvSpPr>
        <p:spPr>
          <a:xfrm>
            <a:off x="4476205" y="0"/>
            <a:ext cx="7707090" cy="6858000"/>
          </a:xfrm>
          <a:prstGeom prst="rect">
            <a:avLst/>
          </a:prstGeom>
          <a:solidFill>
            <a:srgbClr val="001132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3)	พระบิดานี้เป็นพระบิดาของเราทุกคน (2786-2793)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เมื่อเรากล่าวว่า “ข้าแต่พระบิดาของข้าพเจ้าทั้งหลาย” </a:t>
            </a:r>
            <a:r>
              <a:rPr lang="en-US" sz="2400" dirty="0"/>
              <a:t>=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เท่ากับเรายอมรับ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“เราทั้งหลายเป็นประชากรของพระเจ้า และพระเจ้าทรงเป็นพระเจ้าของพวกเรา” </a:t>
            </a:r>
            <a:r>
              <a:rPr lang="th-TH" sz="2800" b="1" dirty="0">
                <a:solidFill>
                  <a:srgbClr val="FFFF00"/>
                </a:solidFill>
              </a:rPr>
              <a:t>นี่เรียกว่า “ความสัมพันธ์” </a:t>
            </a:r>
            <a:r>
              <a:rPr lang="th-TH" sz="2800" b="1" dirty="0"/>
              <a:t>(สมัยพันธสัญญาเดิม)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คำว่า “ของข้าพเจ้าทั้งหลาย” ยังหมายถึง </a:t>
            </a:r>
            <a:r>
              <a:rPr lang="en-US" sz="2400" dirty="0"/>
              <a:t>=</a:t>
            </a:r>
            <a:r>
              <a:rPr lang="th-TH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สิ่งที่เป็นของหลายคนร่วมกัน นั่นคือ มีพระเจ้าเพียงหนึ่งเดียวร่วมกัน ด้วยเหตุนี้ เมื่อเราภาวนาก็เท่ากับพระศาสนจักร (ประชากรของพระเจ้า-ผู้รับศีลล้างบาปแล้ว) เป็นน้ำหนึ่งใจเดียวกันในการภาวนาต่อพระบิดาหนึ่งเดียว กับพระบุตรหนึ่งเดียว และในพระจิตเจ้าหนึ่งเดียวกันด้วย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เรื่องความแตกแยก </a:t>
            </a:r>
            <a:r>
              <a:rPr lang="en-US" sz="2400" dirty="0"/>
              <a:t>=</a:t>
            </a:r>
            <a:r>
              <a:rPr lang="th-TH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แม้บรรดา</a:t>
            </a:r>
            <a:r>
              <a:rPr lang="th-TH" sz="2800" b="1" dirty="0" err="1">
                <a:solidFill>
                  <a:srgbClr val="FFFF00"/>
                </a:solidFill>
              </a:rPr>
              <a:t>คร</a:t>
            </a:r>
            <a:r>
              <a:rPr lang="th-TH" sz="2800" b="1" dirty="0">
                <a:solidFill>
                  <a:srgbClr val="FFFF00"/>
                </a:solidFill>
              </a:rPr>
              <a:t>ิสตชนมีความแตกแยกกัน บทภาวนาต่อพระบิดา “ของเรา” ก็ยังคงเป็นสมบัติส่วนรวม </a:t>
            </a:r>
            <a:r>
              <a:rPr lang="th-TH" sz="2800" b="1" dirty="0"/>
              <a:t>และเป็นบทภาวนาสำหรับ</a:t>
            </a:r>
            <a:r>
              <a:rPr lang="th-TH" sz="2800" b="1" dirty="0" err="1"/>
              <a:t>คร</a:t>
            </a:r>
            <a:r>
              <a:rPr lang="th-TH" sz="2800" b="1" dirty="0"/>
              <a:t>ิสตชนทุกคน -/-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9F1481-F7F6-44A7-B50F-D8E49379E2E3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4392706" cy="685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C000"/>
                </a:solidFill>
              </a:rPr>
              <a:t>-ข้าแต่พระบิดาของข้าพเจ้าทั้งหลาย พระองค์สถิตในสวรรค์</a:t>
            </a:r>
            <a:endParaRPr lang="en-US" b="1" dirty="0">
              <a:solidFill>
                <a:srgbClr val="FFC000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 	</a:t>
            </a:r>
            <a:r>
              <a:rPr lang="th-TH" b="1" dirty="0">
                <a:solidFill>
                  <a:srgbClr val="FFFF00"/>
                </a:solidFill>
              </a:rPr>
              <a:t>- มีความไว้วางใจเยี่ยงบุตรต่อบิดา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เราสามารถเรียกพระเจ้าได้ว่าบิดา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   </a:t>
            </a: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พระบิดานี้เป็นพระบิดาของเราทุกคน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พระบิดานี้ทรงสถิตในสวรรค์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3308106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2AEB28-1F47-5850-989E-78DA239E87BE}"/>
              </a:ext>
            </a:extLst>
          </p:cNvPr>
          <p:cNvSpPr txBox="1">
            <a:spLocks/>
          </p:cNvSpPr>
          <p:nvPr/>
        </p:nvSpPr>
        <p:spPr>
          <a:xfrm>
            <a:off x="4484913" y="0"/>
            <a:ext cx="7698382" cy="6858000"/>
          </a:xfrm>
          <a:prstGeom prst="rect">
            <a:avLst/>
          </a:prstGeom>
          <a:solidFill>
            <a:srgbClr val="001132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4)	พระบิดานี้ทรงสถิตในสวรรค์ (2794-2796)</a:t>
            </a:r>
          </a:p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สวรรค์</a:t>
            </a:r>
            <a:r>
              <a:rPr lang="th-TH" sz="2800" b="1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=</a:t>
            </a:r>
            <a:r>
              <a:rPr lang="en-US" sz="24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ไม่ได้หมายถึงสถานที่ (พื้นที่) แต่หมายถึง </a:t>
            </a:r>
            <a:r>
              <a:rPr lang="th-TH" sz="2800" b="1" u="sng" dirty="0">
                <a:solidFill>
                  <a:srgbClr val="FFFF00"/>
                </a:solidFill>
              </a:rPr>
              <a:t>สภาพ (วิถี) ความเป็นอยู่</a:t>
            </a:r>
            <a:r>
              <a:rPr lang="th-TH" sz="2800" b="1" dirty="0"/>
              <a:t> ดังนี้ เมื่อเรากล่าวว่าพระเจ้าสถิตในสวรรค์ เราจึงหมายถึง </a:t>
            </a:r>
            <a:r>
              <a:rPr lang="th-TH" sz="2800" b="1" dirty="0">
                <a:solidFill>
                  <a:srgbClr val="FFFF00"/>
                </a:solidFill>
              </a:rPr>
              <a:t>พระเจ้านั้นทรงสรรพานุภาพและพระองค์ทรงประทับอยู่ในทุกหนทุกแห่ง โดยเฉพาะอย่างยิ่ง ในจิตใจของบรรดาผู้ชอบธรรม  </a:t>
            </a:r>
            <a:r>
              <a:rPr lang="th-TH" sz="2800" b="1" dirty="0"/>
              <a:t>(มีสภาพที่สงบสุขและสันติ)  ด้วยเหตุนี้ </a:t>
            </a:r>
            <a:r>
              <a:rPr lang="th-TH" sz="2800" b="1" dirty="0">
                <a:solidFill>
                  <a:srgbClr val="FFFF00"/>
                </a:solidFill>
              </a:rPr>
              <a:t>ใจของบรรดาผู้ชอบธรรมจึงเป็นที่ประทับของพระเจ้า </a:t>
            </a:r>
            <a:r>
              <a:rPr lang="th-TH" sz="2800" b="1" dirty="0"/>
              <a:t>(เหมือนพระวิหาร)</a:t>
            </a:r>
          </a:p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นักบุญออก</a:t>
            </a: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ัส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ติน </a:t>
            </a:r>
            <a:r>
              <a:rPr lang="en-US" sz="2400" dirty="0"/>
              <a:t>=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จึงกล่าวว่า เมื่อเราอธิษฐานภาวนาว่า </a:t>
            </a:r>
            <a:r>
              <a:rPr lang="th-TH" sz="28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“ข้าแต่พระบิดาของข้าพเจ้าทั้งหลาย พระองค์สถิตในสวรรค์” </a:t>
            </a:r>
            <a:r>
              <a:rPr lang="th-TH" sz="2800" b="1" dirty="0">
                <a:solidFill>
                  <a:srgbClr val="FFFF00"/>
                </a:solidFill>
              </a:rPr>
              <a:t>เท่ากับเรามีความ</a:t>
            </a:r>
            <a:r>
              <a:rPr lang="th-TH" sz="2800" b="1" u="sng" dirty="0">
                <a:solidFill>
                  <a:srgbClr val="FFFF00"/>
                </a:solidFill>
              </a:rPr>
              <a:t>ปรารถนาให้พระบิดามาประทับอยู่ในตนเอง</a:t>
            </a:r>
            <a:r>
              <a:rPr lang="th-TH" sz="2800" b="1" dirty="0">
                <a:solidFill>
                  <a:srgbClr val="FFFF00"/>
                </a:solidFill>
              </a:rPr>
              <a:t>ด้วย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EE3BF7-A85F-4EF9-B61E-C293F8FBDF89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4392706" cy="685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-ข้าแต่พระบิดาของข้าพเจ้าทั้งหลาย พระองค์สถิตในสวรรค์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 	</a:t>
            </a:r>
            <a:r>
              <a:rPr lang="th-TH" b="1" dirty="0">
                <a:solidFill>
                  <a:srgbClr val="FFFF00"/>
                </a:solidFill>
              </a:rPr>
              <a:t>- มีความไว้วางใจเยี่ยงบุตรต่อบิดา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เราสามารถเรียกพระเจ้าได้ว่าบิดา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   </a:t>
            </a: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พระบิดานี้เป็นพระบิดาของเราทุกคน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พระบิดานี้ทรงสถิตในสวรรค์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4126904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2B88D8-309F-F5A8-FCEF-8F674D750A79}"/>
              </a:ext>
            </a:extLst>
          </p:cNvPr>
          <p:cNvSpPr txBox="1">
            <a:spLocks/>
          </p:cNvSpPr>
          <p:nvPr/>
        </p:nvSpPr>
        <p:spPr>
          <a:xfrm>
            <a:off x="4493623" y="0"/>
            <a:ext cx="7689672" cy="6858000"/>
          </a:xfrm>
          <a:prstGeom prst="rect">
            <a:avLst/>
          </a:prstGeom>
          <a:solidFill>
            <a:srgbClr val="001132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แต่คำว่า “สวรรค์” ยังเป็นภาษาสัญลักษณ์ </a:t>
            </a:r>
            <a:r>
              <a:rPr lang="en-US" sz="2400" dirty="0"/>
              <a:t>=</a:t>
            </a:r>
            <a:r>
              <a:rPr lang="en-US" sz="2400" b="1" dirty="0"/>
              <a:t> </a:t>
            </a:r>
            <a:r>
              <a:rPr lang="th-TH" sz="2800" b="1" dirty="0"/>
              <a:t>หมายถึง</a:t>
            </a:r>
            <a:r>
              <a:rPr lang="th-TH" sz="2800" b="1" dirty="0">
                <a:solidFill>
                  <a:srgbClr val="FFFF00"/>
                </a:solidFill>
              </a:rPr>
              <a:t> “ที่ประทับของพระเจ้าหรือบ้านของพระเจ้า” </a:t>
            </a:r>
            <a:r>
              <a:rPr lang="th-TH" sz="2800" b="1" dirty="0"/>
              <a:t>ด้วย สวรรค์จึงเป็น </a:t>
            </a:r>
            <a:r>
              <a:rPr lang="th-TH" sz="2800" b="1" dirty="0">
                <a:solidFill>
                  <a:srgbClr val="FFFF00"/>
                </a:solidFill>
              </a:rPr>
              <a:t>“บ้านเกิดเมืองนอนของเรา” </a:t>
            </a:r>
            <a:r>
              <a:rPr lang="th-TH" sz="2800" b="1" dirty="0"/>
              <a:t>ด้วย </a:t>
            </a:r>
          </a:p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บาป </a:t>
            </a:r>
            <a:r>
              <a:rPr lang="en-US" sz="2400" dirty="0"/>
              <a:t>= </a:t>
            </a:r>
            <a:r>
              <a:rPr lang="th-TH" sz="2800" b="1" dirty="0">
                <a:solidFill>
                  <a:srgbClr val="FFFF00"/>
                </a:solidFill>
              </a:rPr>
              <a:t>ทำให้เราถูกเนรเทศจากบ้านเกิดเมืองนอนนี้ </a:t>
            </a:r>
            <a:r>
              <a:rPr lang="th-TH" sz="2800" b="1" dirty="0"/>
              <a:t>(การอยู่กับพระเจ้า) </a:t>
            </a:r>
            <a:r>
              <a:rPr lang="th-TH" sz="2800" b="1" dirty="0">
                <a:solidFill>
                  <a:srgbClr val="FFFF00"/>
                </a:solidFill>
              </a:rPr>
              <a:t>และการกลับใจทำให้เราได้กลับไปสวรรค์ กลับไปอยู่กับพระเจ้าพระบิดา</a:t>
            </a:r>
          </a:p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ด้วยเหตุนี้ </a:t>
            </a:r>
            <a:r>
              <a:rPr lang="en-US" sz="2400" dirty="0"/>
              <a:t>=</a:t>
            </a:r>
            <a:r>
              <a:rPr lang="th-TH" sz="2800" dirty="0">
                <a:solidFill>
                  <a:srgbClr val="C00000"/>
                </a:solidFill>
              </a:rPr>
              <a:t> </a:t>
            </a:r>
            <a:r>
              <a:rPr lang="th-TH" sz="2800" b="1" dirty="0"/>
              <a:t>เราจึงพูดว่า </a:t>
            </a:r>
            <a:r>
              <a:rPr lang="th-TH" sz="2800" b="1" dirty="0">
                <a:solidFill>
                  <a:srgbClr val="FFFF00"/>
                </a:solidFill>
              </a:rPr>
              <a:t>บรรดา</a:t>
            </a:r>
            <a:r>
              <a:rPr lang="th-TH" sz="2800" b="1" dirty="0" err="1">
                <a:solidFill>
                  <a:srgbClr val="FFFF00"/>
                </a:solidFill>
              </a:rPr>
              <a:t>คร</a:t>
            </a:r>
            <a:r>
              <a:rPr lang="th-TH" sz="2800" b="1" dirty="0">
                <a:solidFill>
                  <a:srgbClr val="FFFF00"/>
                </a:solidFill>
              </a:rPr>
              <a:t>ิสตชน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“แม้อยู่ในร่างกาย แต่ไม่ดำเนินชีวิตตามอย่างร่างกาย เขาอาศัยอยู่ในโลกนี้ แต่มีบ้านแท้ถาวรอยู่ในสวรรค์” </a:t>
            </a:r>
            <a:r>
              <a:rPr lang="th-TH" sz="2800" b="1" dirty="0">
                <a:solidFill>
                  <a:srgbClr val="FFFF00"/>
                </a:solidFill>
              </a:rPr>
              <a:t>สวรรค์ที่ประทับของพระบิดา จึงเป็นบ้านแท้จริงที่เรากำลังมุ่งหน้าไปหา และเราก็เป็นสมาชิกอยู่แล้วด้วย -/-</a:t>
            </a:r>
            <a:endParaRPr lang="th-TH" sz="2400" b="1" dirty="0">
              <a:solidFill>
                <a:srgbClr val="FFFF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CB1DC8-BDDE-4FC9-B123-1959F81E247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4392706" cy="685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C000"/>
                </a:solidFill>
              </a:rPr>
              <a:t>-ข้าแต่พระบิดาของข้าพเจ้าทั้งหลาย พระองค์สถิตในสวรรค์</a:t>
            </a:r>
            <a:endParaRPr lang="en-US" b="1" dirty="0">
              <a:solidFill>
                <a:srgbClr val="FFC000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 	</a:t>
            </a:r>
            <a:r>
              <a:rPr lang="th-TH" b="1" dirty="0">
                <a:solidFill>
                  <a:srgbClr val="FFFF00"/>
                </a:solidFill>
              </a:rPr>
              <a:t>- มีความไว้วางใจเยี่ยงบุตรต่อบิดา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เราสามารถเรียกพระเจ้าได้ว่าบิดา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   </a:t>
            </a: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พระบิดานี้เป็นพระบิดาของเราทุกคน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พระบิดานี้ทรงสถิตในสวรรค์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3232954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790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5F89DF9-11E8-7D4D-24DB-B693D484BAC8}"/>
              </a:ext>
            </a:extLst>
          </p:cNvPr>
          <p:cNvSpPr txBox="1">
            <a:spLocks/>
          </p:cNvSpPr>
          <p:nvPr/>
        </p:nvSpPr>
        <p:spPr>
          <a:xfrm>
            <a:off x="0" y="3439875"/>
            <a:ext cx="4336869" cy="34181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800" b="1" dirty="0"/>
              <a:t>ส่วนที่สอง</a:t>
            </a: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700" b="1" dirty="0"/>
              <a:t>บทภาวนา “ข้าแต่พระบิดา” (2759-2865)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1900" b="1" dirty="0"/>
              <a:t>ตอนที่ 1  สรุปพระวรสารทั้งหมด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sz="1900" b="1" dirty="0"/>
              <a:t>ตอนที่ 2  ข้าแต่พระบิดาของข้าพเจ้าทั้งหลาย 			     พระองค์สถิตในสวรรค์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sz="1900" b="1" dirty="0">
                <a:solidFill>
                  <a:srgbClr val="FFFF00"/>
                </a:solidFill>
              </a:rPr>
              <a:t>ตอนที่ 3  คำวอนขอเจ็ดประการ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sz="1900" b="1" dirty="0"/>
              <a:t>ตอนที่ 4  บทยอพระเกียรติสุดท้าย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EBEB89-5636-DD65-9833-5EE6BE7B3236}"/>
              </a:ext>
            </a:extLst>
          </p:cNvPr>
          <p:cNvSpPr txBox="1">
            <a:spLocks/>
          </p:cNvSpPr>
          <p:nvPr/>
        </p:nvSpPr>
        <p:spPr>
          <a:xfrm>
            <a:off x="4467497" y="0"/>
            <a:ext cx="7724504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chemeClr val="accent3">
                    <a:lumMod val="75000"/>
                  </a:schemeClr>
                </a:solidFill>
              </a:rPr>
              <a:t>ตอนที่ 3: คำวอนขอเจ็ดประการ (2803-2854)</a:t>
            </a:r>
          </a:p>
          <a:p>
            <a:pPr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700" b="1" dirty="0"/>
              <a:t>หลังจากเรา</a:t>
            </a:r>
            <a:r>
              <a:rPr lang="th-TH" sz="2700" b="1" dirty="0">
                <a:solidFill>
                  <a:srgbClr val="FFFF00"/>
                </a:solidFill>
              </a:rPr>
              <a:t>เรียกหาพระเจ้าด้วยชื่อ “พระบิดา” </a:t>
            </a:r>
            <a:r>
              <a:rPr lang="th-TH" sz="2700" b="1" dirty="0"/>
              <a:t>และ </a:t>
            </a:r>
            <a:r>
              <a:rPr lang="th-TH" sz="2700" b="1" dirty="0">
                <a:solidFill>
                  <a:srgbClr val="FFFF00"/>
                </a:solidFill>
              </a:rPr>
              <a:t>“ถวายนมัสการพระองค์ผู้ทรงประทับอยู่ในสวรรค์” </a:t>
            </a:r>
            <a:r>
              <a:rPr lang="th-TH" sz="2700" b="1" dirty="0"/>
              <a:t>แล้ว </a:t>
            </a:r>
            <a:r>
              <a:rPr lang="th-TH" sz="2700" b="1" u="sng" dirty="0">
                <a:solidFill>
                  <a:schemeClr val="accent3">
                    <a:lumMod val="75000"/>
                  </a:schemeClr>
                </a:solidFill>
              </a:rPr>
              <a:t>พระจิตเจ้า</a:t>
            </a:r>
            <a:r>
              <a:rPr lang="th-TH" sz="2700" b="1" dirty="0">
                <a:solidFill>
                  <a:srgbClr val="FFFF00"/>
                </a:solidFill>
              </a:rPr>
              <a:t>ผู้ทรงทำให้เราเป็นบุตรของพระเจ้า ก็</a:t>
            </a:r>
            <a:r>
              <a:rPr lang="th-TH" sz="2700" b="1" u="sng" dirty="0">
                <a:solidFill>
                  <a:srgbClr val="FFFF00"/>
                </a:solidFill>
              </a:rPr>
              <a:t>ดลใจเราให้วิงวอนขอเจ็ด</a:t>
            </a:r>
            <a:r>
              <a:rPr lang="th-TH" sz="2700" b="1" dirty="0">
                <a:solidFill>
                  <a:srgbClr val="FFFF00"/>
                </a:solidFill>
              </a:rPr>
              <a:t>ประการด้วยกัน</a:t>
            </a:r>
          </a:p>
          <a:p>
            <a:pPr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700" b="1" dirty="0">
                <a:solidFill>
                  <a:schemeClr val="accent3">
                    <a:lumMod val="75000"/>
                  </a:schemeClr>
                </a:solidFill>
              </a:rPr>
              <a:t>สามข้อแรก </a:t>
            </a:r>
            <a:r>
              <a:rPr lang="en-US" sz="2400" dirty="0"/>
              <a:t>=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th-TH" sz="2700" b="1" dirty="0"/>
              <a:t>เกี่ยวกับ</a:t>
            </a:r>
            <a:r>
              <a:rPr lang="th-TH" sz="2700" b="1" u="sng" dirty="0">
                <a:solidFill>
                  <a:srgbClr val="FFFF00"/>
                </a:solidFill>
              </a:rPr>
              <a:t>พระเจ้าโดยตรง </a:t>
            </a:r>
            <a:r>
              <a:rPr lang="th-TH" sz="2700" b="1" dirty="0">
                <a:solidFill>
                  <a:srgbClr val="FFFF00"/>
                </a:solidFill>
              </a:rPr>
              <a:t>คือ เราวิงวอนขอให้พระนามของพระองค์จงเป็นที่สักการะ-ขอให้พระอาณาจักรของพระองค์จงมาถึง-และขอให้พระประสงค์สำเร็จไป </a:t>
            </a:r>
            <a:r>
              <a:rPr lang="th-TH" sz="2700" b="1" dirty="0"/>
              <a:t>คำวอนขอทั้งสามประการนี้ </a:t>
            </a:r>
            <a:r>
              <a:rPr lang="en-US" sz="2400" dirty="0"/>
              <a:t>=</a:t>
            </a:r>
            <a:r>
              <a:rPr lang="en-US" sz="2700" b="1" dirty="0"/>
              <a:t> </a:t>
            </a:r>
            <a:r>
              <a:rPr lang="th-TH" sz="2700" b="1" u="sng" dirty="0">
                <a:solidFill>
                  <a:srgbClr val="FFFF00"/>
                </a:solidFill>
              </a:rPr>
              <a:t>ไม่ได้กล่าวถึงตัวเราเองเลย </a:t>
            </a:r>
            <a:r>
              <a:rPr lang="th-TH" sz="2700" b="1" dirty="0">
                <a:solidFill>
                  <a:srgbClr val="FFFF00"/>
                </a:solidFill>
              </a:rPr>
              <a:t>นี่เป็นคุณลักษณะประการแรกของความรัก</a:t>
            </a:r>
            <a:r>
              <a:rPr lang="th-TH" sz="2700" b="1" dirty="0"/>
              <a:t> คือ </a:t>
            </a:r>
            <a:r>
              <a:rPr lang="th-TH" sz="2700" b="1" dirty="0">
                <a:solidFill>
                  <a:srgbClr val="FFFF00"/>
                </a:solidFill>
              </a:rPr>
              <a:t>การคิดถึงผู้ที่เรารักก่อนใดหมด</a:t>
            </a:r>
          </a:p>
          <a:p>
            <a:pPr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700" b="1" dirty="0">
                <a:solidFill>
                  <a:schemeClr val="accent3">
                    <a:lumMod val="75000"/>
                  </a:schemeClr>
                </a:solidFill>
              </a:rPr>
              <a:t>สี่ข้อที่เหลือ </a:t>
            </a:r>
            <a:r>
              <a:rPr lang="en-US" sz="2700" dirty="0"/>
              <a:t>=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th-TH" sz="2700" b="1" dirty="0"/>
              <a:t>เป็นเรื่อง</a:t>
            </a:r>
            <a:r>
              <a:rPr lang="th-TH" sz="2700" b="1" u="sng" dirty="0">
                <a:solidFill>
                  <a:srgbClr val="FFFF00"/>
                </a:solidFill>
              </a:rPr>
              <a:t>ความปรารถนาของเรา </a:t>
            </a:r>
            <a:r>
              <a:rPr lang="th-TH" sz="2700" b="1" dirty="0">
                <a:solidFill>
                  <a:srgbClr val="FFFF00"/>
                </a:solidFill>
              </a:rPr>
              <a:t>เกี่ยวข้องกับ</a:t>
            </a:r>
            <a:r>
              <a:rPr lang="th-TH" sz="2700" b="1" u="sng" dirty="0">
                <a:solidFill>
                  <a:srgbClr val="FFFF00"/>
                </a:solidFill>
              </a:rPr>
              <a:t>ชีวิตของเรา</a:t>
            </a:r>
            <a:r>
              <a:rPr lang="th-TH" sz="2700" b="1" dirty="0">
                <a:solidFill>
                  <a:srgbClr val="FFFF00"/>
                </a:solidFill>
              </a:rPr>
              <a:t> คือ</a:t>
            </a:r>
            <a:r>
              <a:rPr lang="th-TH" sz="2700" b="1" dirty="0"/>
              <a:t> </a:t>
            </a:r>
            <a:r>
              <a:rPr lang="th-TH" sz="2700" b="1" dirty="0">
                <a:solidFill>
                  <a:srgbClr val="FFFF00"/>
                </a:solidFill>
              </a:rPr>
              <a:t>การขอให้มีอาหารหล่อเลี้ยงและขอให้ทรงบำบัดรักษาเราให้พ้นจากบาป </a:t>
            </a:r>
            <a:r>
              <a:rPr lang="th-TH" sz="2700" b="1" dirty="0"/>
              <a:t>และที่สุด </a:t>
            </a:r>
            <a:r>
              <a:rPr lang="th-TH" sz="2700" b="1" dirty="0">
                <a:solidFill>
                  <a:srgbClr val="FFFF00"/>
                </a:solidFill>
              </a:rPr>
              <a:t>เกี่ยวข้องกับการที่เราต้อง</a:t>
            </a:r>
            <a:r>
              <a:rPr lang="th-TH" sz="2700" b="1" u="sng" dirty="0">
                <a:solidFill>
                  <a:srgbClr val="FFFF00"/>
                </a:solidFill>
              </a:rPr>
              <a:t>ต่อสู้เพื่อเราจะได้มีชัยชนะเหนือความชั่ว</a:t>
            </a:r>
            <a:r>
              <a:rPr lang="th-TH" sz="2700" b="1" dirty="0">
                <a:solidFill>
                  <a:srgbClr val="FFFF00"/>
                </a:solidFill>
              </a:rPr>
              <a:t> เพื่อเราจะได้ไปพบพระองค์ได้ในที่สุด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8688EF-D449-4A59-771B-A8ED59E68E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336869" cy="3352800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2965615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6DD9F4-636C-4C81-D3F1-23C83DF9D0D8}"/>
              </a:ext>
            </a:extLst>
          </p:cNvPr>
          <p:cNvSpPr txBox="1">
            <a:spLocks/>
          </p:cNvSpPr>
          <p:nvPr/>
        </p:nvSpPr>
        <p:spPr>
          <a:xfrm>
            <a:off x="4467497" y="0"/>
            <a:ext cx="7724506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3200" b="1" u="sng" dirty="0">
                <a:solidFill>
                  <a:schemeClr val="accent3">
                    <a:lumMod val="75000"/>
                  </a:schemeClr>
                </a:solidFill>
              </a:rPr>
              <a:t>คำวอนขอ 1</a:t>
            </a: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. พระนามพระองค์จงเป็นที่สักการะ (2807-2815)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ความหมาย</a:t>
            </a:r>
            <a:r>
              <a:rPr lang="th-TH" sz="28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=</a:t>
            </a:r>
            <a:r>
              <a:rPr lang="en-US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ขอให้พระนามพระบิดาจงได้รับศักดิ์สิทธิ์ </a:t>
            </a:r>
            <a:r>
              <a:rPr lang="th-TH" sz="2800" b="1" dirty="0"/>
              <a:t>นี่</a:t>
            </a:r>
            <a:r>
              <a:rPr lang="th-TH" sz="2800" b="1" u="sng" dirty="0">
                <a:solidFill>
                  <a:srgbClr val="FFFF00"/>
                </a:solidFill>
              </a:rPr>
              <a:t>ไม่ใช่</a:t>
            </a:r>
            <a:r>
              <a:rPr lang="th-TH" sz="2800" b="1" dirty="0"/>
              <a:t>พระเจ้าไม่ศักดิ์สิทธิ์ </a:t>
            </a:r>
            <a:r>
              <a:rPr lang="th-TH" sz="2800" b="1" dirty="0">
                <a:solidFill>
                  <a:srgbClr val="FFFF00"/>
                </a:solidFill>
              </a:rPr>
              <a:t>แต่หมายถึง</a:t>
            </a:r>
            <a:r>
              <a:rPr lang="th-TH" sz="2800" b="1" u="sng" dirty="0">
                <a:solidFill>
                  <a:srgbClr val="FFFF00"/>
                </a:solidFill>
              </a:rPr>
              <a:t>ให้เรายอมรับ</a:t>
            </a:r>
            <a:r>
              <a:rPr lang="th-TH" sz="2800" b="1" dirty="0">
                <a:solidFill>
                  <a:srgbClr val="FFFF00"/>
                </a:solidFill>
              </a:rPr>
              <a:t>ว่าพระเจ้าศักดิ์สิทธิ์-พระนามของพระองค์ศักดิ์สิทธิ์</a:t>
            </a:r>
            <a:r>
              <a:rPr lang="th-TH" sz="2800" b="1" dirty="0"/>
              <a:t> และเมื่อเป็นเช่นนี้ </a:t>
            </a:r>
            <a:r>
              <a:rPr lang="th-TH" sz="2800" b="1" dirty="0">
                <a:solidFill>
                  <a:srgbClr val="FFFF00"/>
                </a:solidFill>
              </a:rPr>
              <a:t>“พระเจ้า-พระนามจึง</a:t>
            </a:r>
            <a:r>
              <a:rPr lang="th-TH" sz="2800" b="1" u="sng" dirty="0">
                <a:solidFill>
                  <a:srgbClr val="FFFF00"/>
                </a:solidFill>
              </a:rPr>
              <a:t>ควรได้รับ</a:t>
            </a:r>
            <a:r>
              <a:rPr lang="th-TH" sz="2800" b="1" dirty="0">
                <a:solidFill>
                  <a:srgbClr val="FFFF00"/>
                </a:solidFill>
              </a:rPr>
              <a:t>การเคารพสักการะจากตัวเรา-ชนทุกชาติ-มนุษยชาติ”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เรื่องพระนามของพระเจ้านี้ </a:t>
            </a:r>
            <a:r>
              <a:rPr lang="th-TH" sz="2800" b="1" dirty="0"/>
              <a:t>= เมื่อทรงทำพันธสัญญากับ</a:t>
            </a:r>
            <a:r>
              <a:rPr lang="th-TH" sz="2800" b="1" dirty="0">
                <a:solidFill>
                  <a:srgbClr val="FFFF00"/>
                </a:solidFill>
              </a:rPr>
              <a:t>อับราฮัม </a:t>
            </a:r>
            <a:r>
              <a:rPr lang="th-TH" sz="2800" b="1" dirty="0"/>
              <a:t>พระเจ้า</a:t>
            </a:r>
            <a:r>
              <a:rPr lang="th-TH" sz="2800" b="1" u="sng" dirty="0">
                <a:solidFill>
                  <a:srgbClr val="FFFF00"/>
                </a:solidFill>
              </a:rPr>
              <a:t>ไม่ได้</a:t>
            </a:r>
            <a:r>
              <a:rPr lang="th-TH" sz="2800" b="1" dirty="0"/>
              <a:t>ทรงเปิดเผยพระนามแต่อย่างใด </a:t>
            </a:r>
            <a:r>
              <a:rPr lang="th-TH" sz="2800" b="1" dirty="0">
                <a:solidFill>
                  <a:srgbClr val="FFFF00"/>
                </a:solidFill>
              </a:rPr>
              <a:t>แต่ทรง</a:t>
            </a:r>
            <a:r>
              <a:rPr lang="th-TH" sz="2800" b="1" u="sng" dirty="0">
                <a:solidFill>
                  <a:srgbClr val="FFFF00"/>
                </a:solidFill>
              </a:rPr>
              <a:t>เริ่มเปิดเผย</a:t>
            </a:r>
            <a:r>
              <a:rPr lang="th-TH" sz="2800" b="1" dirty="0">
                <a:solidFill>
                  <a:srgbClr val="FFFF00"/>
                </a:solidFill>
              </a:rPr>
              <a:t>พระนามแก่โมเสส</a:t>
            </a:r>
            <a:r>
              <a:rPr lang="th-TH" sz="2800" b="1" dirty="0"/>
              <a:t> (</a:t>
            </a:r>
            <a:r>
              <a:rPr lang="th-TH" sz="2800" b="1" dirty="0" err="1"/>
              <a:t>อพย</a:t>
            </a:r>
            <a:r>
              <a:rPr lang="th-TH" sz="2800" b="1" dirty="0"/>
              <a:t>.3:14</a:t>
            </a:r>
            <a:r>
              <a:rPr lang="th-TH" sz="2800" b="1" dirty="0">
                <a:solidFill>
                  <a:srgbClr val="FFFF00"/>
                </a:solidFill>
              </a:rPr>
              <a:t>) และ</a:t>
            </a:r>
            <a:r>
              <a:rPr lang="th-TH" sz="2800" b="1" u="sng" dirty="0">
                <a:solidFill>
                  <a:srgbClr val="FFFF00"/>
                </a:solidFill>
              </a:rPr>
              <a:t>ทรงสำแดงพระนาม</a:t>
            </a:r>
            <a:r>
              <a:rPr lang="th-TH" sz="2800" b="1" dirty="0">
                <a:solidFill>
                  <a:srgbClr val="FFFF00"/>
                </a:solidFill>
              </a:rPr>
              <a:t>นี้ต่อหน้าประชากรเมื่อทรงช่วยเขาให้รอดพ้นจากชาวอียิปต์ </a:t>
            </a:r>
            <a:r>
              <a:rPr lang="th-TH" sz="2800" b="1" dirty="0"/>
              <a:t>และ</a:t>
            </a:r>
            <a:r>
              <a:rPr lang="th-TH" sz="2800" b="1" u="sng" dirty="0">
                <a:solidFill>
                  <a:srgbClr val="FFFF00"/>
                </a:solidFill>
              </a:rPr>
              <a:t>หลังจากพันธสัญญาที่ภูเขาซีนายแล้ว </a:t>
            </a:r>
            <a:r>
              <a:rPr lang="th-TH" sz="2800" b="1" dirty="0">
                <a:solidFill>
                  <a:srgbClr val="FFFF00"/>
                </a:solidFill>
              </a:rPr>
              <a:t>ประชากรนี้ก็ได้กลายเป็น “</a:t>
            </a:r>
            <a:r>
              <a:rPr lang="th-TH" sz="2800" b="1" u="sng" dirty="0">
                <a:solidFill>
                  <a:srgbClr val="FFFF00"/>
                </a:solidFill>
              </a:rPr>
              <a:t>ประชากรของพระองค์</a:t>
            </a:r>
            <a:r>
              <a:rPr lang="th-TH" sz="2800" b="1" dirty="0">
                <a:solidFill>
                  <a:srgbClr val="FFFF00"/>
                </a:solidFill>
              </a:rPr>
              <a:t>” </a:t>
            </a:r>
            <a:r>
              <a:rPr lang="th-TH" sz="2800" b="1" dirty="0"/>
              <a:t>อิสราเอลจึง </a:t>
            </a:r>
            <a:r>
              <a:rPr lang="th-TH" sz="2800" b="1" dirty="0">
                <a:solidFill>
                  <a:srgbClr val="FFFF00"/>
                </a:solidFill>
              </a:rPr>
              <a:t>“ต้องเคารพสักการะพระเจ้าของตน” </a:t>
            </a:r>
            <a:r>
              <a:rPr lang="th-TH" sz="2800" b="1" dirty="0"/>
              <a:t>และ “</a:t>
            </a:r>
            <a:r>
              <a:rPr lang="th-TH" sz="2800" b="1" dirty="0">
                <a:solidFill>
                  <a:srgbClr val="FFFF00"/>
                </a:solidFill>
              </a:rPr>
              <a:t>ต้องเป็น “ประชากรศักดิ์สิทธิ์” </a:t>
            </a:r>
            <a:r>
              <a:rPr lang="th-TH" sz="2800" b="1" dirty="0"/>
              <a:t>ด้วย</a:t>
            </a:r>
            <a:r>
              <a:rPr lang="th-TH" sz="2800" b="1" dirty="0">
                <a:solidFill>
                  <a:srgbClr val="FFFF00"/>
                </a:solidFill>
              </a:rPr>
              <a:t> เหตุเพราะพระเจ้าของเขาศักดิ์สิทธิ์ </a:t>
            </a:r>
            <a:r>
              <a:rPr lang="th-TH" sz="2800" b="1" dirty="0"/>
              <a:t>แต่...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26D3D-4D09-9BEC-3A5A-17A3B1972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36869" cy="433686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1B7DCA-BAC0-64E9-3BD9-93CC906DD28E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494639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BDF635-45D6-6C56-16D6-CE2619CD73B1}"/>
              </a:ext>
            </a:extLst>
          </p:cNvPr>
          <p:cNvSpPr txBox="1">
            <a:spLocks/>
          </p:cNvSpPr>
          <p:nvPr/>
        </p:nvSpPr>
        <p:spPr>
          <a:xfrm>
            <a:off x="4467494" y="0"/>
            <a:ext cx="7724509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แต่อิสราไม่ได้เป็นเช่นนั้น </a:t>
            </a:r>
            <a:r>
              <a:rPr lang="en-US" sz="2800" dirty="0"/>
              <a:t>=</a:t>
            </a:r>
            <a:r>
              <a:rPr lang="en-US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หันเหไปจากพระเจ้าผู้ศักดิ์สิทธิ์ </a:t>
            </a:r>
            <a:r>
              <a:rPr lang="th-TH" sz="2800" b="1" dirty="0"/>
              <a:t>และ</a:t>
            </a:r>
            <a:r>
              <a:rPr lang="th-TH" sz="2800" b="1" dirty="0">
                <a:solidFill>
                  <a:srgbClr val="FFFF00"/>
                </a:solidFill>
              </a:rPr>
              <a:t>ทำให้พระนามศักดิ์สิทธิ์ของพระองค์</a:t>
            </a:r>
            <a:r>
              <a:rPr lang="th-TH" sz="2800" b="1" u="sng" dirty="0">
                <a:solidFill>
                  <a:srgbClr val="FFFF00"/>
                </a:solidFill>
              </a:rPr>
              <a:t>เป็นมลทิน</a:t>
            </a:r>
            <a:r>
              <a:rPr lang="th-TH" sz="2800" b="1" dirty="0">
                <a:solidFill>
                  <a:srgbClr val="FFFF00"/>
                </a:solidFill>
              </a:rPr>
              <a:t>ในชนชาติต่างๆ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บรรดาประกาศก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จึงเทศน์</a:t>
            </a:r>
            <a:r>
              <a:rPr lang="th-TH" sz="2800" b="1" dirty="0">
                <a:solidFill>
                  <a:srgbClr val="FFFF00"/>
                </a:solidFill>
              </a:rPr>
              <a:t>สอนและกระตุ้นเตือน</a:t>
            </a:r>
            <a:r>
              <a:rPr lang="th-TH" sz="2800" b="1" dirty="0"/>
              <a:t>อิสราเอลให้</a:t>
            </a:r>
            <a:r>
              <a:rPr lang="th-TH" sz="2800" b="1" dirty="0">
                <a:solidFill>
                  <a:srgbClr val="FFFF00"/>
                </a:solidFill>
              </a:rPr>
              <a:t>ทำพระนามของพระเจ้ากลับมาได้รับความเคารพสักการะดังเดิม 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และที่สุด พระเยซูเจ้าก็ได้ทำสำเร็จ </a:t>
            </a:r>
            <a:r>
              <a:rPr lang="en-US" sz="2400" dirty="0"/>
              <a:t>=</a:t>
            </a:r>
            <a:r>
              <a:rPr lang="th-TH" sz="2800" b="1" dirty="0"/>
              <a:t> เมื่อพระองค์ตรัสในบทภาวนาสงฆ์ของพระองค์ว่า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“ข้าแต่พระบิดา ข้าพเจ้าถวายตนเป็นบูชาสำหรับเขา เพื่อเขาจะได้รับความศักดิ์สิทธิ์อย่างแท้จริง” </a:t>
            </a:r>
            <a:r>
              <a:rPr lang="th-TH" sz="2800" b="1" dirty="0"/>
              <a:t>(</a:t>
            </a:r>
            <a:r>
              <a:rPr lang="th-TH" sz="2800" b="1" dirty="0" err="1"/>
              <a:t>ยน</a:t>
            </a:r>
            <a:r>
              <a:rPr lang="th-TH" sz="2800" b="1" dirty="0"/>
              <a:t>.17:19)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เปา</a:t>
            </a: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โล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เพิ่มเติมว่า </a:t>
            </a:r>
            <a:r>
              <a:rPr lang="th-TH" sz="2800" b="1" dirty="0">
                <a:solidFill>
                  <a:srgbClr val="FFFF00"/>
                </a:solidFill>
              </a:rPr>
              <a:t>โดยน้ำของศีลล้างบาป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“เราก็ได้รับการชำระล้าง ได้รับความศักดิ์สิทธิ์ ได้รับความชอบธรรมเดชะพระนามของพระเยซูคริสต์ องค์พระผู้เป็นเจ้าและเดชะพระจิตของพระเจ้าของเรา” </a:t>
            </a:r>
            <a:r>
              <a:rPr lang="th-TH" sz="2800" b="1" dirty="0"/>
              <a:t>(1 </a:t>
            </a:r>
            <a:r>
              <a:rPr lang="th-TH" sz="2800" b="1" dirty="0" err="1"/>
              <a:t>คร</a:t>
            </a:r>
            <a:r>
              <a:rPr lang="th-TH" sz="2800" b="1" dirty="0"/>
              <a:t>.6:11) แล้ว </a:t>
            </a:r>
            <a:r>
              <a:rPr lang="th-TH" sz="2800" b="1" dirty="0">
                <a:solidFill>
                  <a:srgbClr val="FFFF00"/>
                </a:solidFill>
              </a:rPr>
              <a:t>และพระเจ้าพระบิดาของเราก็ทรงเรียกเราอยู่เสมอ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“ให้เป็นคนศักดิ์สิทธิ์” </a:t>
            </a:r>
            <a:r>
              <a:rPr lang="th-TH" sz="2800" b="1" dirty="0"/>
              <a:t>(1 </a:t>
            </a:r>
            <a:r>
              <a:rPr lang="th-TH" sz="2800" b="1" dirty="0" err="1"/>
              <a:t>ธส</a:t>
            </a:r>
            <a:r>
              <a:rPr lang="th-TH" sz="2800" b="1" dirty="0"/>
              <a:t>.4:7)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B9F8A-B84C-E021-61B2-683517A22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36869" cy="43368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DFC4944-501D-9EE8-359F-4DAD82C02ACC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364138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BF86DD0F-5C2F-6757-D22C-FCC86DA1F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" y="-2"/>
            <a:ext cx="3849173" cy="350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D6F86-933D-7732-D351-498310F82605}"/>
              </a:ext>
            </a:extLst>
          </p:cNvPr>
          <p:cNvSpPr txBox="1">
            <a:spLocks/>
          </p:cNvSpPr>
          <p:nvPr/>
        </p:nvSpPr>
        <p:spPr>
          <a:xfrm>
            <a:off x="8705" y="3587932"/>
            <a:ext cx="3849173" cy="327006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800" b="1" dirty="0">
                <a:solidFill>
                  <a:srgbClr val="FFFF00"/>
                </a:solidFill>
              </a:rPr>
              <a:t>ส่วนที่สอง</a:t>
            </a: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rgbClr val="FFFF00"/>
                </a:solidFill>
              </a:rPr>
              <a:t>บทภาวนา “ข้าแต่พระบิดา” (2759-2865)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ตอนที่ 1  สรุปพระวรสารทั้งหมด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2  ข้าแต่พระบิดาของข้าพเจ้าทั้งหลาย 			    พระองค์สถิตในสวรรค์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3  คำวอนขอเจ็ดประการ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4  บทยอพระเกียรติสุดท้าย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B67284-045F-1B45-A4CC-42ADD819B7A7}"/>
              </a:ext>
            </a:extLst>
          </p:cNvPr>
          <p:cNvSpPr txBox="1">
            <a:spLocks/>
          </p:cNvSpPr>
          <p:nvPr/>
        </p:nvSpPr>
        <p:spPr>
          <a:xfrm>
            <a:off x="4014651" y="0"/>
            <a:ext cx="8168644" cy="6858000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th-TH" sz="3600" b="1" dirty="0">
                <a:solidFill>
                  <a:schemeClr val="accent3">
                    <a:lumMod val="75000"/>
                  </a:schemeClr>
                </a:solidFill>
              </a:rPr>
              <a:t>ส่วนที่สอง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บทภาวนา “ข้าแต่พระบิดา” ขององค์พระผู้เป็นเจ้า (2759-2865)</a:t>
            </a:r>
          </a:p>
          <a:p>
            <a:pPr marL="0" indent="0">
              <a:spcAft>
                <a:spcPts val="0"/>
              </a:spcAft>
              <a:buNone/>
            </a:pPr>
            <a:endParaRPr lang="th-TH" sz="2800" b="1" dirty="0"/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ลก.11:1 เล่าว่า </a:t>
            </a:r>
            <a:r>
              <a:rPr lang="en-US" sz="2400" dirty="0"/>
              <a:t>=</a:t>
            </a:r>
            <a:r>
              <a:rPr lang="th-TH" sz="2800" b="1" dirty="0">
                <a:solidFill>
                  <a:srgbClr val="FF0000"/>
                </a:solidFill>
              </a:rPr>
              <a:t> </a:t>
            </a:r>
            <a:r>
              <a:rPr lang="th-TH" sz="2800" b="1" i="1" dirty="0"/>
              <a:t>“วันหนึ่ง พระเยซูเจ้าทรงอธิษฐานภาวนาอยู่ในสถานที่แห่งหนึ่ง เมื่อทรงอธิษฐานจบแล้ว ศิษย์คนหนึ่งทูลพระองค์ว่า ‘พระเจ้าข้า โปรดสอนเราให้อธิษฐานภาวนาเหมือนกับที่ยอห</a:t>
            </a:r>
            <a:r>
              <a:rPr lang="th-TH" sz="2800" b="1" i="1" dirty="0" err="1"/>
              <a:t>์น</a:t>
            </a:r>
            <a:r>
              <a:rPr lang="th-TH" sz="2800" b="1" i="1" dirty="0"/>
              <a:t>สอนศิษย์ของเขาเถิด’” </a:t>
            </a:r>
          </a:p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พระเยซูเจ้าทรงตอบสนองคำขอนี้ </a:t>
            </a:r>
            <a:r>
              <a:rPr lang="en-US" sz="2400" dirty="0"/>
              <a:t>=</a:t>
            </a:r>
            <a:r>
              <a:rPr lang="th-TH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/>
              <a:t>และทรงมอบบทภาวนาพื้นฐานของ</a:t>
            </a:r>
            <a:r>
              <a:rPr lang="th-TH" sz="2800" b="1" dirty="0" err="1"/>
              <a:t>คร</a:t>
            </a:r>
            <a:r>
              <a:rPr lang="th-TH" sz="2800" b="1" dirty="0"/>
              <a:t>ิสตชนให้แก่บรรดาศิษย์ และทรงฝากไว้กับพระศาสนจักรของพระองค์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FFFF00"/>
                </a:solidFill>
              </a:rPr>
              <a:t>    -	  ลูกา </a:t>
            </a:r>
            <a:r>
              <a:rPr lang="th-TH" sz="2800" b="1" dirty="0"/>
              <a:t>บันทึกคำภาวนาบทนี้ไว้แบบสั้น (มีคำขอห้าข้อ) 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FFFF00"/>
                </a:solidFill>
              </a:rPr>
              <a:t>    -	  </a:t>
            </a:r>
            <a:r>
              <a:rPr lang="th-TH" sz="2800" b="1" dirty="0" err="1">
                <a:solidFill>
                  <a:srgbClr val="FFFF00"/>
                </a:solidFill>
              </a:rPr>
              <a:t>มั</a:t>
            </a:r>
            <a:r>
              <a:rPr lang="th-TH" sz="2800" b="1" dirty="0">
                <a:solidFill>
                  <a:srgbClr val="FFFF00"/>
                </a:solidFill>
              </a:rPr>
              <a:t>ทธิว </a:t>
            </a:r>
            <a:r>
              <a:rPr lang="th-TH" sz="2800" b="1" dirty="0"/>
              <a:t>บันทึกคำภาวนาไว้แบบยาวกว่า (มีคำขอเจ็ดข้อ)</a:t>
            </a:r>
          </a:p>
        </p:txBody>
      </p:sp>
    </p:spTree>
    <p:extLst>
      <p:ext uri="{BB962C8B-B14F-4D97-AF65-F5344CB8AC3E}">
        <p14:creationId xmlns:p14="http://schemas.microsoft.com/office/powerpoint/2010/main" val="1478408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2EE43-D886-B7E7-C1F9-65A2CFB1189F}"/>
              </a:ext>
            </a:extLst>
          </p:cNvPr>
          <p:cNvSpPr txBox="1">
            <a:spLocks/>
          </p:cNvSpPr>
          <p:nvPr/>
        </p:nvSpPr>
        <p:spPr>
          <a:xfrm>
            <a:off x="4467494" y="0"/>
            <a:ext cx="7724509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จึงสรุปว่า</a:t>
            </a:r>
            <a:r>
              <a:rPr lang="th-TH" sz="2800" b="1" dirty="0"/>
              <a:t> </a:t>
            </a:r>
            <a:r>
              <a:rPr lang="en-US" sz="2400" i="1" dirty="0"/>
              <a:t>=</a:t>
            </a:r>
            <a:r>
              <a:rPr lang="en-US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การที่เราสวดวอนขอว่า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“พระนามพระองค์จงเป็นที่สักการะ”  </a:t>
            </a:r>
            <a:r>
              <a:rPr lang="th-TH" sz="2800" b="1" dirty="0">
                <a:solidFill>
                  <a:srgbClr val="FFFF00"/>
                </a:solidFill>
              </a:rPr>
              <a:t>จึง</a:t>
            </a:r>
            <a:r>
              <a:rPr lang="th-TH" sz="2800" b="1" u="sng" dirty="0">
                <a:solidFill>
                  <a:srgbClr val="FFFF00"/>
                </a:solidFill>
              </a:rPr>
              <a:t>เพื่อให้เราที่ได้รับความศักดิ์สิทธิ์แล้วในศีลล้างบาป ได้มั่นคงในสภาพความศักดิ์สิทธิ์นี้ต่อไป</a:t>
            </a:r>
            <a:r>
              <a:rPr lang="th-TH" sz="2800" b="1" u="sng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และเราก็วอนขอเช่นนี้ทุกวัน เพื่อเราที่ทำผิดทุกๆ วันจะได้ชำระความผิดนั้น โดยความพยายามทำตนให้ศักดิ์สิทธิ์ทุกวัน-ตลอดเวลา-ตลอดไป</a:t>
            </a:r>
          </a:p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แตร</a:t>
            </a: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์ตุล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เลี่ยน </a:t>
            </a:r>
            <a:r>
              <a:rPr lang="th-TH" sz="2800" b="1" dirty="0"/>
              <a:t>= กล่าวสนับสนุนเพิ่มเติมว่า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“เมื่อเรากล่าวว่า ‘พระนามพระองค์จงเป็นที่สักการะ’ เราก็วอนขอให้พระนามเป็นที่สักการะ (หรือมีความศักดิ์สิทธิ์) ในตัวเราพร้อมกับในผู้อื่น แม้กระทั่งสำหรับศัตรูของเราด้วย”  </a:t>
            </a:r>
            <a:r>
              <a:rPr lang="th-TH" sz="2800" b="1" dirty="0">
                <a:solidFill>
                  <a:srgbClr val="FFFF00"/>
                </a:solidFill>
              </a:rPr>
              <a:t>นั่นคือ ขอให้พระนามของพระเจ้าเป็นที่สักการะในทุกคน </a:t>
            </a:r>
            <a:r>
              <a:rPr lang="th-TH" sz="2800" b="1" dirty="0"/>
              <a:t>-/-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CDBAD-8772-2DEF-4158-5A11B44A6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36869" cy="433686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CA888A-12DA-E45B-6EF2-A23E86FD0FF7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2556795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808C04-D96D-ED94-D174-70CF1009504A}"/>
              </a:ext>
            </a:extLst>
          </p:cNvPr>
          <p:cNvSpPr txBox="1">
            <a:spLocks/>
          </p:cNvSpPr>
          <p:nvPr/>
        </p:nvSpPr>
        <p:spPr>
          <a:xfrm>
            <a:off x="4467494" y="0"/>
            <a:ext cx="7715800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3200" b="1" u="sng" dirty="0">
                <a:solidFill>
                  <a:schemeClr val="accent3">
                    <a:lumMod val="75000"/>
                  </a:schemeClr>
                </a:solidFill>
              </a:rPr>
              <a:t>คำวอนขอ 2</a:t>
            </a: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. พระอาณาจักรจงมาถึง (2816-2821)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พระอาณาจักรของพระเจ้าคืออะไร?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รม.14:17 กล่าวว่า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“อาณาจักรของพระเจ้า ... เป็นความชอบธรรม สันติ และความชื่นชมยินดีในพระจิตเจ้า”  </a:t>
            </a:r>
            <a:r>
              <a:rPr lang="th-TH" sz="2800" b="1" dirty="0"/>
              <a:t>นี่หมายความว่า พระอาณาจักรของพระเจ้า </a:t>
            </a:r>
            <a:r>
              <a:rPr lang="th-TH" sz="2800" b="1" dirty="0">
                <a:solidFill>
                  <a:srgbClr val="FFFF00"/>
                </a:solidFill>
              </a:rPr>
              <a:t>หมายถึง “สภาพความเป็นอยู่” ที่มีความชอบธรรม สันติสุข และความชื่นชมยินดี ที่ใดที่มีลักษณะเช่นนี้เกิดขึ้นเท่ากับมีพระอาณาจักรพระเจ้าเกิดขึ้นแล้ว และเกิดขึ้นในโลกปัจจุบันของเราแล้ว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น.ไซเปรียน </a:t>
            </a:r>
            <a:r>
              <a:rPr lang="th-TH" sz="2800" b="1" dirty="0"/>
              <a:t>= กล่าวว่า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“พระอาณาจักรของพระเจ้า ยังอาจหมายถึง </a:t>
            </a:r>
            <a:r>
              <a:rPr lang="th-TH" sz="28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พระ</a:t>
            </a:r>
            <a:r>
              <a:rPr lang="th-TH" sz="2800" b="1" i="1" u="sng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คร</a:t>
            </a:r>
            <a:r>
              <a:rPr lang="th-TH" sz="28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ิสตเจ้าเองที่เราปรารถนาให้เสด็จมาถึงทุกวัน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และเราอยากให้เสด็จมาถึงเราโดยเร็วด้วย เพราะในเมื่อพระองค์ทรงเป็นการกลับคืนชีพ และเราก็กลับคืนชีพในพระองค์ ดังนี้ พระอาณาจักรของพระเจ้ายังอาจเข้าใจได้ว่าเป็นพระองค์เอง”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C7E05-30FD-A0D0-1557-C481CCD6F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12" r="20170"/>
          <a:stretch/>
        </p:blipFill>
        <p:spPr>
          <a:xfrm>
            <a:off x="1" y="0"/>
            <a:ext cx="4336868" cy="41017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94610E-CC7B-7323-162D-90C582C0A9C6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3684696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300B0D-948C-803D-07CB-07A4E97B70CA}"/>
              </a:ext>
            </a:extLst>
          </p:cNvPr>
          <p:cNvSpPr txBox="1">
            <a:spLocks/>
          </p:cNvSpPr>
          <p:nvPr/>
        </p:nvSpPr>
        <p:spPr>
          <a:xfrm>
            <a:off x="4467494" y="0"/>
            <a:ext cx="7715800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ด้วยแนวคิดเช่นนี้เอง </a:t>
            </a:r>
            <a:r>
              <a:rPr lang="en-US" sz="2400" dirty="0"/>
              <a:t>=</a:t>
            </a:r>
            <a:r>
              <a:rPr lang="th-TH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/>
              <a:t>จึงมีธรรมประเพณีการภาวนาวอนขอที่เรียกว่า </a:t>
            </a:r>
            <a:r>
              <a:rPr lang="en-US" sz="2000" b="1" dirty="0">
                <a:solidFill>
                  <a:srgbClr val="FFFF00"/>
                </a:solidFill>
              </a:rPr>
              <a:t>“</a:t>
            </a:r>
            <a:r>
              <a:rPr lang="en-US" sz="2000" dirty="0">
                <a:solidFill>
                  <a:srgbClr val="FFFF00"/>
                </a:solidFill>
              </a:rPr>
              <a:t>Marana </a:t>
            </a:r>
            <a:r>
              <a:rPr lang="en-US" sz="2000" dirty="0" err="1">
                <a:solidFill>
                  <a:srgbClr val="FFFF00"/>
                </a:solidFill>
              </a:rPr>
              <a:t>tha</a:t>
            </a:r>
            <a:r>
              <a:rPr lang="en-US" sz="2000" dirty="0">
                <a:solidFill>
                  <a:srgbClr val="FFFF00"/>
                </a:solidFill>
              </a:rPr>
              <a:t>” </a:t>
            </a:r>
            <a:r>
              <a:rPr lang="en-US" sz="2000" dirty="0"/>
              <a:t>(</a:t>
            </a:r>
            <a:r>
              <a:rPr lang="th-TH" sz="2800" b="1" dirty="0"/>
              <a:t>เชิญเสด็จมาเถิด ข้าแต่พระเยซู องค์พระผู้เป็นเจ้า) </a:t>
            </a:r>
            <a:r>
              <a:rPr lang="th-TH" sz="2800" b="1" dirty="0">
                <a:solidFill>
                  <a:srgbClr val="FFFF00"/>
                </a:solidFill>
              </a:rPr>
              <a:t>เป็นคำภาษาอาราเมอ</a:t>
            </a:r>
            <a:r>
              <a:rPr lang="th-TH" sz="2800" b="1" dirty="0" err="1">
                <a:solidFill>
                  <a:srgbClr val="FFFF00"/>
                </a:solidFill>
              </a:rPr>
              <a:t>ิค</a:t>
            </a:r>
            <a:r>
              <a:rPr lang="th-TH" sz="2800" b="1" dirty="0">
                <a:solidFill>
                  <a:srgbClr val="FFFF00"/>
                </a:solidFill>
              </a:rPr>
              <a:t> พบใน 1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th-TH" sz="2800" b="1" dirty="0" err="1">
                <a:solidFill>
                  <a:srgbClr val="FFFF00"/>
                </a:solidFill>
              </a:rPr>
              <a:t>คร</a:t>
            </a:r>
            <a:r>
              <a:rPr lang="th-TH" sz="2800" b="1" dirty="0">
                <a:solidFill>
                  <a:srgbClr val="FFFF00"/>
                </a:solidFill>
              </a:rPr>
              <a:t>.16</a:t>
            </a:r>
            <a:r>
              <a:rPr lang="en-US" sz="2000" dirty="0">
                <a:solidFill>
                  <a:srgbClr val="FFFF00"/>
                </a:solidFill>
              </a:rPr>
              <a:t>:22 </a:t>
            </a:r>
            <a:r>
              <a:rPr lang="th-TH" sz="2800" b="1" dirty="0"/>
              <a:t>เปา</a:t>
            </a:r>
            <a:r>
              <a:rPr lang="th-TH" sz="2800" b="1" dirty="0" err="1"/>
              <a:t>โล</a:t>
            </a:r>
            <a:r>
              <a:rPr lang="th-TH" sz="2800" b="1" dirty="0"/>
              <a:t>ใช้เพื่อแสดงออกถึงการรอคอยและมีส่วนร่วมล่วงหน้าในการเสด็จกลับมาของพระเยซู</a:t>
            </a:r>
            <a:r>
              <a:rPr lang="th-TH" sz="2800" b="1" dirty="0" err="1"/>
              <a:t>คร</a:t>
            </a:r>
            <a:r>
              <a:rPr lang="th-TH" sz="2800" b="1" dirty="0"/>
              <a:t>ิสตเจ้า -/-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7AED94-FFED-8D2E-8A6D-C664F2FBF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12" r="20170"/>
          <a:stretch/>
        </p:blipFill>
        <p:spPr>
          <a:xfrm>
            <a:off x="1" y="0"/>
            <a:ext cx="4336868" cy="41017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585021E-1E8C-9BE5-C089-66DC11C1DF3E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1209311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18A0AC7-0534-DB4A-5F99-258864EA5486}"/>
              </a:ext>
            </a:extLst>
          </p:cNvPr>
          <p:cNvSpPr txBox="1">
            <a:spLocks/>
          </p:cNvSpPr>
          <p:nvPr/>
        </p:nvSpPr>
        <p:spPr>
          <a:xfrm>
            <a:off x="4467494" y="0"/>
            <a:ext cx="7724509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3200" b="1" u="sng" dirty="0">
                <a:solidFill>
                  <a:schemeClr val="accent3">
                    <a:lumMod val="75000"/>
                  </a:schemeClr>
                </a:solidFill>
              </a:rPr>
              <a:t>คำวอนขอ 3</a:t>
            </a: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. พระประสงค์จงสำเร็จในแผ่นดินเหมือนใน					 สวรรค์ 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(2822-2827)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700" b="1" dirty="0">
                <a:solidFill>
                  <a:schemeClr val="accent3">
                    <a:lumMod val="75000"/>
                  </a:schemeClr>
                </a:solidFill>
              </a:rPr>
              <a:t>พระประสงค์ของพระบิดาคือ? </a:t>
            </a:r>
            <a:r>
              <a:rPr lang="en-US" sz="2400" dirty="0"/>
              <a:t>=</a:t>
            </a:r>
            <a:r>
              <a:rPr lang="en-US" sz="2700" b="1" dirty="0"/>
              <a:t> </a:t>
            </a:r>
            <a:r>
              <a:rPr lang="th-TH" sz="2700" b="1" dirty="0"/>
              <a:t>คือ </a:t>
            </a:r>
            <a:r>
              <a:rPr lang="th-TH" sz="27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“ให้ทุกคนได้รับความรอดพ้นและรู้ความจริงที่สมบูรณ์” </a:t>
            </a:r>
            <a:r>
              <a:rPr lang="th-TH" sz="2700" b="1" dirty="0"/>
              <a:t>(1 </a:t>
            </a:r>
            <a:r>
              <a:rPr lang="th-TH" sz="2700" b="1" dirty="0" err="1"/>
              <a:t>ทธ</a:t>
            </a:r>
            <a:r>
              <a:rPr lang="th-TH" sz="2700" b="1" dirty="0"/>
              <a:t>.2:4) </a:t>
            </a:r>
            <a:r>
              <a:rPr lang="th-TH" sz="2700" b="1" dirty="0">
                <a:solidFill>
                  <a:srgbClr val="FFFF00"/>
                </a:solidFill>
              </a:rPr>
              <a:t>เพราะพระเจ้าไม่ทรงประสงค์ให้ผู้ใดต้องพินาศไป และพระองค์ทรงเผยให้เรารู้ถึงพระประสงค์นี้ในพระเยซู</a:t>
            </a:r>
            <a:r>
              <a:rPr lang="th-TH" sz="2700" b="1" dirty="0" err="1">
                <a:solidFill>
                  <a:srgbClr val="FFFF00"/>
                </a:solidFill>
              </a:rPr>
              <a:t>คร</a:t>
            </a:r>
            <a:r>
              <a:rPr lang="th-TH" sz="2700" b="1" dirty="0">
                <a:solidFill>
                  <a:srgbClr val="FFFF00"/>
                </a:solidFill>
              </a:rPr>
              <a:t>ิสตเจ้า</a:t>
            </a:r>
            <a:r>
              <a:rPr lang="th-TH" sz="2700" b="1" dirty="0"/>
              <a:t> </a:t>
            </a:r>
            <a:r>
              <a:rPr lang="th-TH" sz="2700" b="1" dirty="0">
                <a:solidFill>
                  <a:srgbClr val="FFFF00"/>
                </a:solidFill>
              </a:rPr>
              <a:t>และพระเยซูก็ได้ทำให้ประสงค์นี้สำเร็จแล้ว เมื่อทรงตรัสยืนยันว่า </a:t>
            </a:r>
            <a:r>
              <a:rPr lang="th-TH" sz="27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“ข้าพเจ้ามาเพื่อปฏิบัติตามพระประสงค์ของพระองค์”</a:t>
            </a:r>
            <a:r>
              <a:rPr lang="th-TH" sz="2700" b="1" dirty="0"/>
              <a:t> (ฮบ.10:7) </a:t>
            </a:r>
            <a:r>
              <a:rPr lang="th-TH" sz="2700" b="1" dirty="0">
                <a:solidFill>
                  <a:srgbClr val="FFFF00"/>
                </a:solidFill>
              </a:rPr>
              <a:t>และเป็นพระเยซูเจ้าองค์เดียว</a:t>
            </a:r>
            <a:r>
              <a:rPr lang="th-TH" sz="2700" b="1" u="sng" dirty="0">
                <a:solidFill>
                  <a:srgbClr val="FFFF00"/>
                </a:solidFill>
              </a:rPr>
              <a:t>เท่านั้น</a:t>
            </a:r>
            <a:r>
              <a:rPr lang="th-TH" sz="2700" b="1" dirty="0">
                <a:solidFill>
                  <a:srgbClr val="FFFF00"/>
                </a:solidFill>
              </a:rPr>
              <a:t>ที่</a:t>
            </a:r>
            <a:r>
              <a:rPr lang="th-TH" sz="2700" b="1" dirty="0" err="1">
                <a:solidFill>
                  <a:srgbClr val="FFFF00"/>
                </a:solidFill>
              </a:rPr>
              <a:t>ทำใน</a:t>
            </a:r>
            <a:r>
              <a:rPr lang="th-TH" sz="2700" b="1" dirty="0">
                <a:solidFill>
                  <a:srgbClr val="FFFF00"/>
                </a:solidFill>
              </a:rPr>
              <a:t>สิ่งที่พระบิดาพอพระทัยเสมอ </a:t>
            </a:r>
            <a:r>
              <a:rPr lang="th-TH" sz="2700" b="1" dirty="0"/>
              <a:t>(</a:t>
            </a:r>
            <a:r>
              <a:rPr lang="th-TH" sz="2700" b="1" dirty="0" err="1"/>
              <a:t>ยน</a:t>
            </a:r>
            <a:r>
              <a:rPr lang="th-TH" sz="2700" b="1" dirty="0"/>
              <a:t>.8:29) </a:t>
            </a:r>
            <a:r>
              <a:rPr lang="th-TH" sz="2700" b="1" dirty="0">
                <a:solidFill>
                  <a:srgbClr val="FFFF00"/>
                </a:solidFill>
              </a:rPr>
              <a:t>แม้ในยามที่เป็นทุกข์อย่างสาหัส พระองค์ก็ยังทรงยอมรับพระประสงค์นี้ของพระบิดาเมื่อตรัสว่า </a:t>
            </a:r>
            <a:r>
              <a:rPr lang="th-TH" sz="27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“อย่าให้เป็นไปตามใจข้าพเจ้า ให้เป็นไปตามพระประสงค์ของพระองค์เถิด”</a:t>
            </a:r>
            <a:r>
              <a:rPr lang="th-TH" sz="2700" b="1" dirty="0"/>
              <a:t> (ลก.22:42) </a:t>
            </a:r>
            <a:r>
              <a:rPr lang="th-TH" sz="2700" b="1" dirty="0">
                <a:solidFill>
                  <a:srgbClr val="FFFF00"/>
                </a:solidFill>
              </a:rPr>
              <a:t>ดังนั้น เหตุผลที่ทำให้พระเยซูเจ้าทรงยอมมอบพระองค์บนไม้กางเขนเพื่อช่วยเราให้รอดพ้นจากบาปก็คือ เพื่อให้เป็นไปตามพระประสงค์ของพระเจ้าพระบิดาของเรานั่นเอง</a:t>
            </a:r>
            <a:endParaRPr lang="th-TH" sz="27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46C8DB-7CB1-6414-3733-43C3C4439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-17930"/>
            <a:ext cx="4336869" cy="433686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E76E84-B4A4-25C6-B0F2-468DF47BA1E9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3053401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402027B-7218-F1EB-6267-C44A0302075C}"/>
              </a:ext>
            </a:extLst>
          </p:cNvPr>
          <p:cNvSpPr txBox="1">
            <a:spLocks/>
          </p:cNvSpPr>
          <p:nvPr/>
        </p:nvSpPr>
        <p:spPr>
          <a:xfrm>
            <a:off x="4467494" y="0"/>
            <a:ext cx="7715800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สำหรับเรา</a:t>
            </a: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คร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ิสตชน </a:t>
            </a:r>
            <a:r>
              <a:rPr lang="en-US" sz="2000" dirty="0"/>
              <a:t>=</a:t>
            </a:r>
            <a:r>
              <a:rPr lang="th-TH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/>
              <a:t>แม้</a:t>
            </a:r>
            <a:r>
              <a:rPr lang="th-TH" sz="2800" b="1" dirty="0">
                <a:solidFill>
                  <a:srgbClr val="FFFF00"/>
                </a:solidFill>
              </a:rPr>
              <a:t>พระเยซูเจ้า</a:t>
            </a:r>
            <a:r>
              <a:rPr lang="th-TH" sz="2800" b="1" dirty="0"/>
              <a:t>ทรงเป็นพระบุตรของพระเจ้า แต่ก็ยังทรง</a:t>
            </a:r>
            <a:r>
              <a:rPr lang="th-TH" sz="2800" b="1" dirty="0">
                <a:solidFill>
                  <a:srgbClr val="FFFF00"/>
                </a:solidFill>
              </a:rPr>
              <a:t>เรียนรู้ที่จะนอบน้อมเชื่อฟังพระประสงค์ของพระเจ้า</a:t>
            </a:r>
            <a:r>
              <a:rPr lang="th-TH" sz="2800" b="1" dirty="0"/>
              <a:t>โดยการรับทรมาน </a:t>
            </a:r>
            <a:r>
              <a:rPr lang="th-TH" sz="2800" b="1" dirty="0">
                <a:solidFill>
                  <a:srgbClr val="FFFF00"/>
                </a:solidFill>
              </a:rPr>
              <a:t>แล้วเราซึ่งเป็นเพียงสิ่งสร้างและคนบาปจะไม่เรียนรู้ที่จะนอบน้อมเชื่อฟังพระประสงค์ของพระองค์มากกว่านั้นเทียวหรือ? </a:t>
            </a:r>
          </a:p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ดังนั้น เราจึงสรุปว่า</a:t>
            </a:r>
            <a:r>
              <a:rPr lang="th-TH" sz="28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=</a:t>
            </a:r>
            <a:r>
              <a:rPr lang="en-US" sz="2400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ในการภาวนาวอนขอของเราตอนนี้ </a:t>
            </a:r>
            <a:r>
              <a:rPr lang="th-TH" sz="2800" b="1" dirty="0"/>
              <a:t>เราจึงวอนขอพระบิดาให้ทรงรวมความปรารถนาของเราเข้ากับของพระเยซูเจ้า เพื่อทำให้พระประสงค์ของพระเจ้า คือ การช่วยมนุษย์ทุกคนให้ได้รับความรอดพ้น</a:t>
            </a:r>
            <a:r>
              <a:rPr lang="th-TH" sz="2800" b="1" dirty="0">
                <a:solidFill>
                  <a:srgbClr val="FFFF00"/>
                </a:solidFill>
              </a:rPr>
              <a:t>สำเร็จไปในโลก </a:t>
            </a:r>
            <a:r>
              <a:rPr lang="th-TH" sz="2800" b="1" dirty="0"/>
              <a:t>-/-</a:t>
            </a:r>
            <a:endParaRPr lang="th-TH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0C259A-1932-F11E-11D1-B85D7ED81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4336869" cy="433686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BE3D8CA-567E-639A-77C0-E538A5624479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728048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3014C33-4D2D-FA3C-71C2-E4E5410C6743}"/>
              </a:ext>
            </a:extLst>
          </p:cNvPr>
          <p:cNvSpPr txBox="1">
            <a:spLocks/>
          </p:cNvSpPr>
          <p:nvPr/>
        </p:nvSpPr>
        <p:spPr>
          <a:xfrm>
            <a:off x="4467494" y="0"/>
            <a:ext cx="7715800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3200" b="1" u="sng" dirty="0">
                <a:solidFill>
                  <a:schemeClr val="accent3">
                    <a:lumMod val="75000"/>
                  </a:schemeClr>
                </a:solidFill>
              </a:rPr>
              <a:t>คำวอนขอ 4</a:t>
            </a: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.  โปรดประทานอาหารประจำวันแก่ข้าพเจ้า 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  				  ทั้งหลายในวันนี้ </a:t>
            </a:r>
            <a:r>
              <a:rPr lang="th-TH" sz="3200" b="1" dirty="0"/>
              <a:t>(อธิบายเป็น 4 คำ)</a:t>
            </a:r>
          </a:p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คำแรก “โปรดประทาน”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คำนี้สะท้อน</a:t>
            </a:r>
            <a:r>
              <a:rPr lang="th-TH" sz="2800" b="1" dirty="0">
                <a:solidFill>
                  <a:srgbClr val="FFFF00"/>
                </a:solidFill>
              </a:rPr>
              <a:t>ความไว้วางใจของบุตรที่หวังจะได้รับทุกสิ่งจากพระบิดา </a:t>
            </a:r>
            <a:r>
              <a:rPr lang="th-TH" sz="2800" b="1" dirty="0"/>
              <a:t>ที่สำคัญ </a:t>
            </a:r>
            <a:r>
              <a:rPr lang="th-TH" sz="2800" b="1" dirty="0">
                <a:solidFill>
                  <a:srgbClr val="FFFF00"/>
                </a:solidFill>
              </a:rPr>
              <a:t>เป็นพระเยซูเจ้าทรงสอนเราให้วอนขอเช่นนี้</a:t>
            </a:r>
            <a:endParaRPr lang="th-TH" sz="2800" b="1" dirty="0"/>
          </a:p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คำที่สอง “แก่ข้าพเจ้าทั้งหลาย”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หมายถึงเรามนุษย์ทุกคน เพราะพระเจ้าทรงเป็นพระบิดาของมวลมนุษย์</a:t>
            </a:r>
            <a:r>
              <a:rPr lang="th-TH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เราจึงมีความสัมพันธ์ร่วมกับเพื่อนพี่น้องของเรา เราจึงวอนขอเพื่อพวกเขา-พวกเราทุกคน</a:t>
            </a:r>
            <a:endParaRPr lang="th-TH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9D58B-4719-C17C-FD49-48A143610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4336869" cy="433686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FDC989-80C4-8A3C-AC46-A846AE30AA52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439741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FDE2DB-9BF4-E4E9-686A-08C0C3F8E027}"/>
              </a:ext>
            </a:extLst>
          </p:cNvPr>
          <p:cNvSpPr txBox="1">
            <a:spLocks/>
          </p:cNvSpPr>
          <p:nvPr/>
        </p:nvSpPr>
        <p:spPr>
          <a:xfrm>
            <a:off x="4467494" y="0"/>
            <a:ext cx="7715800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คำที่สาม “อาหารประจำวัน” </a:t>
            </a:r>
            <a:r>
              <a:rPr lang="en-US" sz="28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หมายถึง </a:t>
            </a:r>
            <a:r>
              <a:rPr lang="th-TH" sz="2800" b="1" dirty="0">
                <a:solidFill>
                  <a:srgbClr val="FFFF00"/>
                </a:solidFill>
              </a:rPr>
              <a:t>อาหารหล่อเลี้ยงชีวิตของเรา รวมทั้งสิ่งที่ดีทั้งหลายที่เหมาะสมสำหรับชีวิตของเราในโลกนี้ ซึ่งพระเยซูเจ้าแนะนำเราให้วอนขอด้วยความเชื่อมั่นและไว้วางใจเยี่ยงบุตรว่า</a:t>
            </a:r>
            <a:r>
              <a:rPr lang="th-TH" sz="2800" b="1" dirty="0"/>
              <a:t>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“จงขอ แล้วจะได้รับ”</a:t>
            </a:r>
          </a:p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น.ไซเปรียน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กล่าวว่า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“พระเจ้าทรงสัญญาจะประทานทุกสิ่งให้แก่ผู้ที่แสวงหาพระอาณาจักรและความยุติธรรมของพระองค์ ผู้ที่มีพระเจ้าจะไม่ขาดสิ่งใดเลย ถ้าเขาไม่ทิ้งพระองค์ไปก่อน” </a:t>
            </a:r>
            <a:r>
              <a:rPr lang="th-TH" sz="2800" b="1" dirty="0"/>
              <a:t>แต่ในความเป็นจริง </a:t>
            </a:r>
            <a:r>
              <a:rPr lang="th-TH" sz="2800" b="1" dirty="0">
                <a:solidFill>
                  <a:srgbClr val="FFFF00"/>
                </a:solidFill>
              </a:rPr>
              <a:t>ยังมีคนที่ขาดแคลนอาหารอยู่ในท่ามกลางพวกเรา </a:t>
            </a:r>
            <a:r>
              <a:rPr lang="th-TH" sz="2800" b="1" u="sng" dirty="0">
                <a:solidFill>
                  <a:srgbClr val="FFFF00"/>
                </a:solidFill>
              </a:rPr>
              <a:t>ถ้อยคำนี้จึงเชิญชวนเรา</a:t>
            </a:r>
            <a:r>
              <a:rPr lang="th-TH" sz="2800" b="1" u="sng" dirty="0" err="1">
                <a:solidFill>
                  <a:srgbClr val="FFFF00"/>
                </a:solidFill>
              </a:rPr>
              <a:t>คร</a:t>
            </a:r>
            <a:r>
              <a:rPr lang="th-TH" sz="2800" b="1" u="sng" dirty="0">
                <a:solidFill>
                  <a:srgbClr val="FFFF00"/>
                </a:solidFill>
              </a:rPr>
              <a:t>ิสตชนให้อธิษฐานภาวนาวอนขอเพื่อพวกเขาเหล่านั้นด้วย </a:t>
            </a:r>
            <a:r>
              <a:rPr lang="th-TH" sz="2800" b="1" dirty="0"/>
              <a:t>ซึ่งสอดคล้องกับอุปมาเรื่อง</a:t>
            </a:r>
            <a:r>
              <a:rPr lang="th-TH" sz="2800" b="1" dirty="0">
                <a:solidFill>
                  <a:srgbClr val="FFFF00"/>
                </a:solidFill>
              </a:rPr>
              <a:t>ลาซา</a:t>
            </a:r>
            <a:r>
              <a:rPr lang="th-TH" sz="2800" b="1" dirty="0" err="1">
                <a:solidFill>
                  <a:srgbClr val="FFFF00"/>
                </a:solidFill>
              </a:rPr>
              <a:t>รัส</a:t>
            </a:r>
            <a:r>
              <a:rPr lang="th-TH" sz="2800" b="1" dirty="0"/>
              <a:t>ผู้ยากจนกับเศรษฐี (ลก.16:19-31) และเรื่อง</a:t>
            </a:r>
            <a:r>
              <a:rPr lang="th-TH" sz="2800" b="1" dirty="0">
                <a:solidFill>
                  <a:srgbClr val="FFFF00"/>
                </a:solidFill>
              </a:rPr>
              <a:t>การพิพากษาครั้งสุดท้าย-แยกแกะออกจากแพะ </a:t>
            </a:r>
            <a:r>
              <a:rPr lang="th-TH" sz="2800" b="1" dirty="0"/>
              <a:t>(</a:t>
            </a:r>
            <a:r>
              <a:rPr lang="th-TH" sz="2800" b="1" dirty="0" err="1"/>
              <a:t>มธ</a:t>
            </a:r>
            <a:r>
              <a:rPr lang="th-TH" sz="2800" b="1" dirty="0"/>
              <a:t>.25:31-46)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B6F53A-ADF9-E864-DE66-EDB186339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4336869" cy="433686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090259-1DAE-582D-662A-703B36220B79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554630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A372A-0FF1-A7ED-4012-E2092D496443}"/>
              </a:ext>
            </a:extLst>
          </p:cNvPr>
          <p:cNvSpPr txBox="1">
            <a:spLocks/>
          </p:cNvSpPr>
          <p:nvPr/>
        </p:nvSpPr>
        <p:spPr>
          <a:xfrm>
            <a:off x="4467494" y="0"/>
            <a:ext cx="7715799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“อาหารประจำวัน” </a:t>
            </a:r>
            <a:r>
              <a:rPr lang="en-US" sz="2000" dirty="0"/>
              <a:t>=</a:t>
            </a:r>
            <a:r>
              <a:rPr lang="en-US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ยังหมายถึง อาหารที่จำเป็นสำหรับชีวิตจริงๆ นั่นคือ </a:t>
            </a:r>
            <a:r>
              <a:rPr lang="th-TH" sz="2800" b="1" u="sng" dirty="0">
                <a:solidFill>
                  <a:srgbClr val="FFFF00"/>
                </a:solidFill>
              </a:rPr>
              <a:t>พระวาจา</a:t>
            </a:r>
            <a:r>
              <a:rPr lang="th-TH" sz="2800" b="1" dirty="0">
                <a:solidFill>
                  <a:srgbClr val="FFFF00"/>
                </a:solidFill>
              </a:rPr>
              <a:t>และ</a:t>
            </a:r>
            <a:r>
              <a:rPr lang="th-TH" sz="2800" b="1" u="sng" dirty="0">
                <a:solidFill>
                  <a:srgbClr val="FFFF00"/>
                </a:solidFill>
              </a:rPr>
              <a:t>ศีลมหาสนิท</a:t>
            </a:r>
            <a:r>
              <a:rPr lang="th-TH" sz="2800" b="1" dirty="0"/>
              <a:t>ด้วย ดังพระดำรัสของพระเยซูเจ้าที่ว่า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“มนุษย์มิได้ดำรงชีวิตด้วยอาหารเท่านั้น แต่ดำรงชีวิตด้วยพระวาจาทุกคำที่ออกจากพระโอษฐ์ของพระเจ้า”</a:t>
            </a:r>
            <a:r>
              <a:rPr lang="th-TH" sz="2800" b="1" dirty="0"/>
              <a:t> (</a:t>
            </a:r>
            <a:r>
              <a:rPr lang="th-TH" sz="2800" b="1" dirty="0" err="1"/>
              <a:t>มธ</a:t>
            </a:r>
            <a:r>
              <a:rPr lang="th-TH" sz="2800" b="1" dirty="0"/>
              <a:t>.4:4) </a:t>
            </a:r>
          </a:p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อาโมส </a:t>
            </a:r>
            <a:r>
              <a:rPr lang="en-US" sz="2400" dirty="0"/>
              <a:t>=</a:t>
            </a:r>
            <a:r>
              <a:rPr lang="en-US" sz="2800" dirty="0"/>
              <a:t> </a:t>
            </a:r>
            <a:r>
              <a:rPr lang="th-TH" sz="2800" b="1" dirty="0"/>
              <a:t>เคยกล่าวว่าก่อนหน้านี้ว่า ในโลกนี้ยังมีหลายคนที่มีความหิว</a:t>
            </a:r>
            <a:r>
              <a:rPr lang="th-TH" sz="2800" b="1" dirty="0">
                <a:solidFill>
                  <a:srgbClr val="FFFF00"/>
                </a:solidFill>
              </a:rPr>
              <a:t>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“ไม่ใช่หิวอาหารหรือหิวน้ำ แต่หิวที่จะฟัง</a:t>
            </a:r>
            <a:r>
              <a:rPr lang="th-TH" sz="28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พระวาจา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”</a:t>
            </a:r>
            <a:r>
              <a:rPr lang="th-TH" sz="2800" b="1" dirty="0"/>
              <a:t> (อมส.8:11) </a:t>
            </a:r>
          </a:p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น.ออก</a:t>
            </a: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ัส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ติน </a:t>
            </a:r>
            <a:r>
              <a:rPr lang="th-TH" sz="2800" b="1" dirty="0"/>
              <a:t>= กล่าวว่า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“ดังนั้น </a:t>
            </a:r>
            <a:r>
              <a:rPr lang="th-TH" sz="28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ศีลมหาสนิท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จึงเป็นอาหารประจำวันของเรา พลังที่มาจากอาหารนี้ก็คือเอกภาพ เพื่อให้เราที่มารวมกันในพระกายของพระองค์”</a:t>
            </a:r>
          </a:p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สรุป สำหรับ</a:t>
            </a: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คร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ิสตชน </a:t>
            </a:r>
            <a:r>
              <a:rPr lang="en-US" sz="2400" dirty="0"/>
              <a:t>=</a:t>
            </a:r>
            <a:r>
              <a:rPr lang="th-TH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คำขอนี้จึงหมายถึง อาหารที่จำเป็นสำหรับชีวิต</a:t>
            </a:r>
            <a:r>
              <a:rPr lang="th-TH" sz="2800" b="1" dirty="0" err="1">
                <a:solidFill>
                  <a:srgbClr val="FFFF00"/>
                </a:solidFill>
              </a:rPr>
              <a:t>จริงๆ</a:t>
            </a:r>
            <a:r>
              <a:rPr lang="th-TH" sz="2800" b="1" dirty="0">
                <a:solidFill>
                  <a:srgbClr val="FFFF00"/>
                </a:solidFill>
              </a:rPr>
              <a:t> นั่นคือ </a:t>
            </a:r>
            <a:r>
              <a:rPr lang="th-TH" sz="2800" b="1" u="sng" dirty="0">
                <a:solidFill>
                  <a:srgbClr val="FFFF00"/>
                </a:solidFill>
              </a:rPr>
              <a:t>พระวาจาของพระเจ้า</a:t>
            </a:r>
            <a:r>
              <a:rPr lang="th-TH" sz="2800" b="1" dirty="0">
                <a:solidFill>
                  <a:srgbClr val="FFFF00"/>
                </a:solidFill>
              </a:rPr>
              <a:t>ที่จะต้องรับด้วยความเชื่อ และพระกายของพระ</a:t>
            </a:r>
            <a:r>
              <a:rPr lang="th-TH" sz="2800" b="1" dirty="0" err="1">
                <a:solidFill>
                  <a:srgbClr val="FFFF00"/>
                </a:solidFill>
              </a:rPr>
              <a:t>คร</a:t>
            </a:r>
            <a:r>
              <a:rPr lang="th-TH" sz="2800" b="1" dirty="0">
                <a:solidFill>
                  <a:srgbClr val="FFFF00"/>
                </a:solidFill>
              </a:rPr>
              <a:t>ิสตเจ้าที่เรารับใน</a:t>
            </a:r>
            <a:r>
              <a:rPr lang="th-TH" sz="2800" b="1" u="sng" dirty="0">
                <a:solidFill>
                  <a:srgbClr val="FFFF00"/>
                </a:solidFill>
              </a:rPr>
              <a:t>ศีลมหาสนิท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36A71-EC4C-0F99-7647-602D2BE919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4" r="16338"/>
          <a:stretch/>
        </p:blipFill>
        <p:spPr>
          <a:xfrm>
            <a:off x="0" y="0"/>
            <a:ext cx="4336869" cy="41017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1658D-5696-AB44-D480-E698C74C7162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3935456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CC6227C-9AE9-BF37-C3F6-D243A3F9945A}"/>
              </a:ext>
            </a:extLst>
          </p:cNvPr>
          <p:cNvSpPr txBox="1">
            <a:spLocks/>
          </p:cNvSpPr>
          <p:nvPr/>
        </p:nvSpPr>
        <p:spPr>
          <a:xfrm>
            <a:off x="4467494" y="0"/>
            <a:ext cx="7715799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คำที่สี่ “ในวันนี้” </a:t>
            </a:r>
            <a:r>
              <a:rPr lang="en-US" sz="2000" dirty="0"/>
              <a:t>=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/>
              <a:t>หมายถึงทั้งเวลานี้ของเราและการกลับคืนพระชนมชีพของพระเยซูเจ้าด้วย</a:t>
            </a:r>
            <a:r>
              <a:rPr lang="th-TH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/>
              <a:t>เมื่อนำคำนี้ไปรวมกับคำอาหารประจำวันก่อนหน้านี้ก็จะมีความหมายว่า </a:t>
            </a:r>
            <a:r>
              <a:rPr lang="th-TH" sz="2800" b="1" dirty="0">
                <a:solidFill>
                  <a:srgbClr val="FFFF00"/>
                </a:solidFill>
              </a:rPr>
              <a:t>“การรับอาหารประจำวันสำหรับชีวิตของเราคือพระวาจาของพระเจ้าและศีลมหาสนิทซึ่งเป็นพระวรกายของพระเยซู</a:t>
            </a:r>
            <a:r>
              <a:rPr lang="th-TH" sz="2800" b="1" dirty="0" err="1">
                <a:solidFill>
                  <a:srgbClr val="FFFF00"/>
                </a:solidFill>
              </a:rPr>
              <a:t>คร</a:t>
            </a:r>
            <a:r>
              <a:rPr lang="th-TH" sz="2800" b="1" dirty="0">
                <a:solidFill>
                  <a:srgbClr val="FFFF00"/>
                </a:solidFill>
              </a:rPr>
              <a:t>ิสตเจ้าถือเป็นสิ่งจำเป็นอย่างยิ่ง เราจึงต้องรับอาหารนี้ “ประจำวัน” และใน “วันนี้” ด้วย เพราะนี่เป็นเหตุการณ์ล่วงหน้าถึงงานเลี้ยงในพระอาณาจักรสวรรค์ของพระเยซูเจ้าผู้ทรงกลับคืนพระชนมชีพ”</a:t>
            </a:r>
          </a:p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สรุปคำวอนขอที่สี่ </a:t>
            </a:r>
            <a:r>
              <a:rPr lang="en-US" sz="20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เป็นการ</a:t>
            </a:r>
            <a:r>
              <a:rPr lang="th-TH" sz="2800" b="1" dirty="0">
                <a:solidFill>
                  <a:srgbClr val="FFFF00"/>
                </a:solidFill>
              </a:rPr>
              <a:t>วอนขออาหารหล่อเลี้ยงชีวิตของเราในโลกนี้ เพื่อทุกคนจะได้มีอาหารที่จำเป็นเพื่อหล่อเลี้ยงชีวิต </a:t>
            </a:r>
            <a:r>
              <a:rPr lang="th-TH" sz="2800" b="1" dirty="0"/>
              <a:t>และ </a:t>
            </a:r>
            <a:r>
              <a:rPr lang="th-TH" sz="2800" b="1" dirty="0">
                <a:solidFill>
                  <a:srgbClr val="FFFF00"/>
                </a:solidFill>
              </a:rPr>
              <a:t>ยังหมายถึงอาหารที่จำเป็นสำหรับชีวิตจริงๆ คือพระวาจาของพระเจ้าและพระวรกายของพระ</a:t>
            </a:r>
            <a:r>
              <a:rPr lang="th-TH" sz="2800" b="1" dirty="0" err="1">
                <a:solidFill>
                  <a:srgbClr val="FFFF00"/>
                </a:solidFill>
              </a:rPr>
              <a:t>คร</a:t>
            </a:r>
            <a:r>
              <a:rPr lang="th-TH" sz="2800" b="1" dirty="0">
                <a:solidFill>
                  <a:srgbClr val="FFFF00"/>
                </a:solidFill>
              </a:rPr>
              <a:t>ิสตเจ้า (ในศีลมหาสนิท) ด้วย ซึ่งเราต้องรับอาหารนี้ “ประจำวัน” ใน “วันนี้” เพราะเป็นอาหารที่จำเป็นอย่างยิ่ง </a:t>
            </a:r>
            <a:r>
              <a:rPr lang="th-TH" sz="2800" b="1" dirty="0"/>
              <a:t>-/-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0131F-3C63-01FA-5C82-74498448B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4" r="16338"/>
          <a:stretch/>
        </p:blipFill>
        <p:spPr>
          <a:xfrm>
            <a:off x="0" y="0"/>
            <a:ext cx="4336869" cy="410173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A57C06-9DC8-1E4B-7D38-804FC63BB920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1846032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F78F67F-A64A-9A2A-80B7-B04319CFBBD7}"/>
              </a:ext>
            </a:extLst>
          </p:cNvPr>
          <p:cNvSpPr txBox="1">
            <a:spLocks/>
          </p:cNvSpPr>
          <p:nvPr/>
        </p:nvSpPr>
        <p:spPr>
          <a:xfrm>
            <a:off x="4467494" y="0"/>
            <a:ext cx="7715799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th-TH" sz="3200" b="1" u="sng" dirty="0">
                <a:solidFill>
                  <a:schemeClr val="accent3">
                    <a:lumMod val="75000"/>
                  </a:schemeClr>
                </a:solidFill>
              </a:rPr>
              <a:t>คำวอนขอ 5</a:t>
            </a: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. โปรดประทานอภัยแก่ข้าพเจ้า เหมือนข้าพเจ้า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				 </a:t>
            </a:r>
            <a:r>
              <a:rPr lang="th-TH" sz="3000" b="1" dirty="0">
                <a:solidFill>
                  <a:schemeClr val="accent3">
                    <a:lumMod val="75000"/>
                  </a:schemeClr>
                </a:solidFill>
              </a:rPr>
              <a:t>ให้อภัยแก่ผู้อื่น (2838-2845)</a:t>
            </a:r>
            <a:endParaRPr lang="th-TH" sz="3400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“โปรดประทานอภัยแก่ข้าพเจ้า” </a:t>
            </a:r>
            <a:r>
              <a:rPr lang="en-US" sz="2800" dirty="0"/>
              <a:t>=</a:t>
            </a:r>
            <a:r>
              <a:rPr lang="en-US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วิงวอนขอการอภัยจากพระเจ้าสำหรับความผิดที่เราได้ทำ</a:t>
            </a:r>
            <a:r>
              <a:rPr lang="th-TH" sz="2800" b="1" dirty="0"/>
              <a:t> </a:t>
            </a:r>
          </a:p>
          <a:p>
            <a:pPr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ทำไมเราต้องขออภัยจากพระเจ้า เพราะพระเยซู</a:t>
            </a: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คร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ิสตเจ้าได้ทรงไถ่โทษบาปแทนเราแล้ว เราได้รับการอภัยแล้ว? </a:t>
            </a:r>
            <a:r>
              <a:rPr lang="en-US" sz="2400" dirty="0"/>
              <a:t>=</a:t>
            </a:r>
            <a:r>
              <a:rPr lang="th-TH" sz="2400" dirty="0"/>
              <a:t> </a:t>
            </a:r>
            <a:r>
              <a:rPr lang="th-TH" sz="2800" b="1" dirty="0"/>
              <a:t>คำตอบคือ แม้เราได้รับการอภัยโดยศีลล้างบาปแล้ว </a:t>
            </a:r>
            <a:r>
              <a:rPr lang="th-TH" sz="2800" b="1" dirty="0">
                <a:solidFill>
                  <a:srgbClr val="FFFF00"/>
                </a:solidFill>
              </a:rPr>
              <a:t>แต่เราก็ยัง</a:t>
            </a:r>
            <a:r>
              <a:rPr lang="th-TH" sz="2800" b="1" u="sng" dirty="0">
                <a:solidFill>
                  <a:srgbClr val="FFFF00"/>
                </a:solidFill>
              </a:rPr>
              <a:t>ไม่เลิกทำบาป</a:t>
            </a:r>
            <a:r>
              <a:rPr lang="th-TH" sz="2800" b="1" dirty="0">
                <a:solidFill>
                  <a:srgbClr val="FFFF00"/>
                </a:solidFill>
              </a:rPr>
              <a:t>และหันเหไปจากพระเจ้า</a:t>
            </a:r>
            <a:r>
              <a:rPr lang="th-TH" sz="2800" b="1" dirty="0"/>
              <a:t> คำวอนขอข้อห้านี้จึงเป็นการที่</a:t>
            </a:r>
            <a:r>
              <a:rPr lang="th-TH" sz="2800" b="1" dirty="0">
                <a:solidFill>
                  <a:srgbClr val="FFFF00"/>
                </a:solidFill>
              </a:rPr>
              <a:t>เรากลับมาหาพระเจ้าเหมือนกับลูกล้างผลาญ </a:t>
            </a:r>
            <a:r>
              <a:rPr lang="th-TH" sz="2800" b="1" dirty="0"/>
              <a:t>(ลก.15:11-32) </a:t>
            </a:r>
            <a:r>
              <a:rPr lang="th-TH" sz="2800" b="1" dirty="0">
                <a:solidFill>
                  <a:srgbClr val="FFFF00"/>
                </a:solidFill>
              </a:rPr>
              <a:t>และยอมรับต่อพระองค์ว่าเราเป็นคนบาปเหมือนกับคนเก็บภาษี</a:t>
            </a:r>
            <a:r>
              <a:rPr lang="th-TH" sz="2800" b="1" dirty="0"/>
              <a:t> (ลก.18:13) </a:t>
            </a:r>
            <a:r>
              <a:rPr lang="th-TH" sz="2800" b="1" dirty="0">
                <a:solidFill>
                  <a:srgbClr val="FFFF00"/>
                </a:solidFill>
              </a:rPr>
              <a:t>แต่พระเมตตาแห่งการอภัยนี้ไม่อาจเข้าไปในใจของเราได้ ตราบใดที่เราไม่ได้ให้อภัยแก่ผู้ที่ทำผิดต่อเราก่อน ...</a:t>
            </a:r>
          </a:p>
        </p:txBody>
      </p:sp>
      <p:pic>
        <p:nvPicPr>
          <p:cNvPr id="3" name="Picture 2" descr="John 15:19 Artwork | Bible Art">
            <a:extLst>
              <a:ext uri="{FF2B5EF4-FFF2-40B4-BE49-F238E27FC236}">
                <a16:creationId xmlns:a16="http://schemas.microsoft.com/office/drawing/2014/main" id="{DDA4A606-9D69-74E0-13D7-426003A8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5577" cy="434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F1AA86-73B6-B76A-90B4-3F31AF6F8BE9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118222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CE84569-B944-DF76-DF7B-5387FE0D538C}"/>
              </a:ext>
            </a:extLst>
          </p:cNvPr>
          <p:cNvSpPr txBox="1">
            <a:spLocks/>
          </p:cNvSpPr>
          <p:nvPr/>
        </p:nvSpPr>
        <p:spPr>
          <a:xfrm>
            <a:off x="3997233" y="0"/>
            <a:ext cx="8186061" cy="6858000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FFFF00"/>
                </a:solidFill>
              </a:rPr>
              <a:t>ธรรมประเพณีด้านพิธีกรรมของพระศาสนจักรยึดถือตัวบทของ</a:t>
            </a:r>
            <a:r>
              <a:rPr lang="th-TH" sz="2800" b="1" u="sng" dirty="0">
                <a:solidFill>
                  <a:srgbClr val="FFFF00"/>
                </a:solidFill>
              </a:rPr>
              <a:t>มัทธิว</a:t>
            </a:r>
            <a:r>
              <a:rPr lang="th-TH" sz="2800" b="1" dirty="0">
                <a:solidFill>
                  <a:srgbClr val="FFFF00"/>
                </a:solidFill>
              </a:rPr>
              <a:t>      </a:t>
            </a:r>
            <a:r>
              <a:rPr lang="th-TH" sz="2800" b="1" dirty="0"/>
              <a:t>(</a:t>
            </a:r>
            <a:r>
              <a:rPr lang="th-TH" sz="2800" b="1" dirty="0" err="1"/>
              <a:t>มธ</a:t>
            </a:r>
            <a:r>
              <a:rPr lang="th-TH" sz="2800" b="1" dirty="0"/>
              <a:t> 6:9-13) เนื้อหามีดังนี้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400" b="1" dirty="0"/>
              <a:t>		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400" b="1" dirty="0"/>
              <a:t>		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400" b="1" dirty="0"/>
              <a:t>		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400" b="1" dirty="0"/>
              <a:t>		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400" b="1" dirty="0"/>
              <a:t>		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400" b="1" dirty="0"/>
              <a:t>		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400" b="1" dirty="0"/>
              <a:t>		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400" b="1" dirty="0"/>
              <a:t>		แต่โปรดช่วยให้พ้นจากความชั่วร้ายเทอญ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FF00"/>
                </a:solidFill>
              </a:rPr>
              <a:t>เนื้อหาของคำสอนในส่วนที่สองนี้ แบ่งอธิบายเป็น 4 ตอน ดังนี้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800" b="1" dirty="0"/>
              <a:t>		</a:t>
            </a:r>
            <a:r>
              <a:rPr lang="th-TH" sz="2400" b="1" dirty="0"/>
              <a:t>ตอนที่ 1 	สรุปพระวรสารทั้งหมด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400" b="1" dirty="0"/>
              <a:t>		ตอนที่ 2 	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400" b="1" dirty="0"/>
              <a:t>		ตอนที่ 3	คำวอนขอเจ็ดประการ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400" b="1" dirty="0"/>
              <a:t>		ตอนที่ 4 	บทยอพระเกียรติสุดท้าย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8BF4788B-0463-93F9-30D7-B214E9F11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-2"/>
            <a:ext cx="3849173" cy="350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B9A659-5C22-0438-58C8-82F81215122F}"/>
              </a:ext>
            </a:extLst>
          </p:cNvPr>
          <p:cNvSpPr txBox="1">
            <a:spLocks/>
          </p:cNvSpPr>
          <p:nvPr/>
        </p:nvSpPr>
        <p:spPr>
          <a:xfrm>
            <a:off x="-4" y="3587932"/>
            <a:ext cx="3849173" cy="327006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800" b="1" dirty="0">
                <a:solidFill>
                  <a:srgbClr val="FFFF00"/>
                </a:solidFill>
              </a:rPr>
              <a:t>ส่วนที่สอง</a:t>
            </a: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rgbClr val="FFFF00"/>
                </a:solidFill>
              </a:rPr>
              <a:t>บทภาวนา “ข้าแต่พระบิดา” (2759-2865)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ตอนที่ 1  สรุปพระวรสารทั้งหมด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2  ข้าแต่พระบิดาของข้าพเจ้าทั้งหลาย 			    พระองค์สถิตในสวรรค์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3  คำวอนขอเจ็ดประการ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4  บทยอพระเกียรติสุดท้าย</a:t>
            </a:r>
          </a:p>
        </p:txBody>
      </p:sp>
    </p:spTree>
    <p:extLst>
      <p:ext uri="{BB962C8B-B14F-4D97-AF65-F5344CB8AC3E}">
        <p14:creationId xmlns:p14="http://schemas.microsoft.com/office/powerpoint/2010/main" val="223627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92B2D7A-6748-B8F8-0C0A-08D4202F44B8}"/>
              </a:ext>
            </a:extLst>
          </p:cNvPr>
          <p:cNvSpPr txBox="1">
            <a:spLocks/>
          </p:cNvSpPr>
          <p:nvPr/>
        </p:nvSpPr>
        <p:spPr>
          <a:xfrm>
            <a:off x="4467494" y="0"/>
            <a:ext cx="7715799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“เหมือนข้าพเจ้าให้อภัยแก่ผู้อื่น” </a:t>
            </a:r>
            <a:r>
              <a:rPr lang="en-US" sz="2000" b="1" dirty="0"/>
              <a:t>=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พระเยซูเจ้าใช้คำว่า “เหมือน” อยู่หลายครั้ง เช่น</a:t>
            </a:r>
            <a:r>
              <a:rPr lang="th-TH" sz="2800" b="1" dirty="0"/>
              <a:t> </a:t>
            </a:r>
            <a:r>
              <a:rPr lang="th-TH" sz="2800" b="1" i="1" dirty="0"/>
              <a:t>“ฉะนั้น ท่านทั้งหลายจงเป็นคนดีอย่างสมบูรณ์ </a:t>
            </a:r>
            <a:r>
              <a:rPr lang="th-TH" sz="28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เหมือน</a:t>
            </a:r>
            <a:r>
              <a:rPr lang="th-TH" sz="2800" b="1" i="1" dirty="0"/>
              <a:t>กับที่พระบิดาเจ้าสวรรค์ของท่านทรงความดีอย่างสมบูรณ์เถิด” </a:t>
            </a:r>
            <a:r>
              <a:rPr lang="th-TH" sz="2800" b="1" dirty="0"/>
              <a:t>(</a:t>
            </a:r>
            <a:r>
              <a:rPr lang="th-TH" sz="2800" b="1" dirty="0" err="1"/>
              <a:t>มธ</a:t>
            </a:r>
            <a:r>
              <a:rPr lang="th-TH" sz="2800" b="1" dirty="0"/>
              <a:t>.5:48) </a:t>
            </a:r>
            <a:r>
              <a:rPr lang="th-TH" sz="2800" b="1" i="1" dirty="0"/>
              <a:t>“(ท่าน)จงเป็นผู้เมตตากรุณา</a:t>
            </a:r>
            <a:r>
              <a:rPr lang="th-TH" sz="28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ดัง(เหมือน)</a:t>
            </a:r>
            <a:r>
              <a:rPr lang="th-TH" sz="2800" b="1" i="1" dirty="0"/>
              <a:t>ที่พระบิดาของท่านทรงพระเมตตากรุณาเถิด” </a:t>
            </a:r>
            <a:r>
              <a:rPr lang="th-TH" sz="2800" b="1" dirty="0"/>
              <a:t>(ลก.6:36) </a:t>
            </a:r>
            <a:r>
              <a:rPr lang="th-TH" sz="2800" b="1" dirty="0">
                <a:solidFill>
                  <a:srgbClr val="FFFF00"/>
                </a:solidFill>
              </a:rPr>
              <a:t>ความหมายคือ การปฏิบัติตามพระบัญชาขององค์พระผู้เป็นเจ้า-</a:t>
            </a:r>
            <a:r>
              <a:rPr lang="th-TH" sz="2800" b="1" u="sng" dirty="0">
                <a:solidFill>
                  <a:srgbClr val="FFFF00"/>
                </a:solidFill>
              </a:rPr>
              <a:t>เหมือน</a:t>
            </a:r>
            <a:r>
              <a:rPr lang="th-TH" sz="2800" b="1" dirty="0">
                <a:solidFill>
                  <a:srgbClr val="FFFF00"/>
                </a:solidFill>
              </a:rPr>
              <a:t>-นั้น </a:t>
            </a:r>
            <a:r>
              <a:rPr lang="th-TH" sz="2800" b="1" u="sng" dirty="0">
                <a:solidFill>
                  <a:srgbClr val="FFFF00"/>
                </a:solidFill>
              </a:rPr>
              <a:t>ไม่ใช่</a:t>
            </a:r>
            <a:r>
              <a:rPr lang="th-TH" sz="2800" b="1" dirty="0">
                <a:solidFill>
                  <a:srgbClr val="FFFF00"/>
                </a:solidFill>
              </a:rPr>
              <a:t>เพียงการปฏิบัติตามพระแบบฉบับภายนอกเท่านั้น เรายังต้องมีความรู้สึกนึกคิดเป็น</a:t>
            </a:r>
            <a:r>
              <a:rPr lang="th-TH" sz="2800" b="1" u="sng" dirty="0">
                <a:solidFill>
                  <a:srgbClr val="FFFF00"/>
                </a:solidFill>
              </a:rPr>
              <a:t>เหมือนกับ</a:t>
            </a:r>
            <a:r>
              <a:rPr lang="th-TH" sz="2800" b="1" dirty="0">
                <a:solidFill>
                  <a:srgbClr val="FFFF00"/>
                </a:solidFill>
              </a:rPr>
              <a:t>พระองค์ด้วย กล่าวคือ </a:t>
            </a:r>
            <a:r>
              <a:rPr lang="th-TH" sz="2800" b="1" u="sng" dirty="0">
                <a:solidFill>
                  <a:srgbClr val="FFFF00"/>
                </a:solidFill>
              </a:rPr>
              <a:t>เมื่อพระเจ้าพร้อมที่จะให้อภัยเราอย่างไร เราก็ต้องพร้อมที่จะให้อภัยคนอื่นเหมือนพระเจ้าด้วย </a:t>
            </a:r>
            <a:r>
              <a:rPr lang="th-TH" sz="2800" b="1" dirty="0"/>
              <a:t>(2862-รวมถึงศัตรูด้วย-ตามแบบพระเยซู)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น.เปา</a:t>
            </a: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โล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/>
              <a:t>=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/>
              <a:t>เข้าใจเช่นนี้จึงได้กำชับเรื่องนี้แก่ชาวเอ</a:t>
            </a:r>
            <a:r>
              <a:rPr lang="th-TH" sz="2800" b="1" dirty="0" err="1"/>
              <a:t>เฟซัส</a:t>
            </a:r>
            <a:r>
              <a:rPr lang="th-TH" sz="2800" b="1" dirty="0"/>
              <a:t>ว่า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“จงให้อภัยกัน </a:t>
            </a:r>
            <a:r>
              <a:rPr lang="th-TH" sz="28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ดังที่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พระเจ้าทรงให้อภัยท่านในองค์พระ</a:t>
            </a:r>
            <a:r>
              <a:rPr lang="th-TH" sz="28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คร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ิสตเจ้าเถิด” </a:t>
            </a:r>
            <a:r>
              <a:rPr lang="th-TH" sz="2800" b="1" dirty="0"/>
              <a:t>(</a:t>
            </a:r>
            <a:r>
              <a:rPr lang="th-TH" sz="2800" b="1" dirty="0" err="1"/>
              <a:t>อฟ</a:t>
            </a:r>
            <a:r>
              <a:rPr lang="th-TH" sz="2800" b="1" dirty="0"/>
              <a:t>.4:32) -/-</a:t>
            </a:r>
          </a:p>
        </p:txBody>
      </p:sp>
      <p:pic>
        <p:nvPicPr>
          <p:cNvPr id="3" name="Picture 2" descr="John 15:19 Artwork | Bible Art">
            <a:extLst>
              <a:ext uri="{FF2B5EF4-FFF2-40B4-BE49-F238E27FC236}">
                <a16:creationId xmlns:a16="http://schemas.microsoft.com/office/drawing/2014/main" id="{E99961A2-BE37-2352-A0B9-27A36A478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5577" cy="434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429A63-5F2F-01D1-80E8-6D52481CA7CD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4205926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286BBED-0DC5-4BF1-CCCF-8F4F03242599}"/>
              </a:ext>
            </a:extLst>
          </p:cNvPr>
          <p:cNvSpPr txBox="1">
            <a:spLocks/>
          </p:cNvSpPr>
          <p:nvPr/>
        </p:nvSpPr>
        <p:spPr>
          <a:xfrm>
            <a:off x="4458787" y="0"/>
            <a:ext cx="7724506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3200" b="1" u="sng" dirty="0">
                <a:solidFill>
                  <a:schemeClr val="accent3">
                    <a:lumMod val="75000"/>
                  </a:schemeClr>
                </a:solidFill>
              </a:rPr>
              <a:t>คำวอนขอ 6</a:t>
            </a: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. โปรดช่วยข้าพเจ้าไม่ให้แพ้การประจญ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				 (2846-2849)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ความหมาย</a:t>
            </a:r>
            <a:r>
              <a:rPr lang="th-TH" sz="28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เป็นการวอนขอพระบิดาให้</a:t>
            </a:r>
            <a:r>
              <a:rPr lang="th-TH" sz="2800" b="1" dirty="0">
                <a:solidFill>
                  <a:srgbClr val="FFFF00"/>
                </a:solidFill>
              </a:rPr>
              <a:t>ช่วยเราไม่ให้แพ้การประจญล่อลวงต่างๆ เพื่อเราจะได้ไม่ตกในบาป เพราะเรายังมีความอ่อนแอ </a:t>
            </a:r>
            <a:r>
              <a:rPr lang="th-TH" sz="2800" b="1" dirty="0"/>
              <a:t>เราจึงวอนขอให้เรา</a:t>
            </a:r>
            <a:r>
              <a:rPr lang="th-TH" sz="2800" b="1" dirty="0">
                <a:solidFill>
                  <a:srgbClr val="FFFF00"/>
                </a:solidFill>
              </a:rPr>
              <a:t>รู้จักแยกแยะ</a:t>
            </a:r>
            <a:r>
              <a:rPr lang="th-TH" sz="2800" b="1" dirty="0"/>
              <a:t>และ</a:t>
            </a:r>
            <a:r>
              <a:rPr lang="th-TH" sz="2800" b="1" dirty="0">
                <a:solidFill>
                  <a:srgbClr val="FFFF00"/>
                </a:solidFill>
              </a:rPr>
              <a:t>มีกำลังที่จะเอาชนะ</a:t>
            </a:r>
            <a:r>
              <a:rPr lang="th-TH" sz="2800" b="1" dirty="0"/>
              <a:t>การประจญนั้นได้ เหตุเพราะ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“ทรัพย์สมบัติของท่านอยู่ที่ใด ใจของท่านก็จะอยู่ที่นั่น”</a:t>
            </a:r>
            <a:endParaRPr lang="th-TH" sz="2800" b="1" dirty="0"/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เปา</a:t>
            </a: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โล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ให้กำลังใจว่า </a:t>
            </a:r>
            <a:r>
              <a:rPr lang="th-TH" sz="2800" b="1" dirty="0">
                <a:solidFill>
                  <a:srgbClr val="FFFF00"/>
                </a:solidFill>
              </a:rPr>
              <a:t>เราก็ไม่ต้องกลัวการประจญเหล่านี้ </a:t>
            </a:r>
            <a:r>
              <a:rPr lang="th-TH" sz="2800" b="1" dirty="0"/>
              <a:t>เหตุเพราะว่า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“ท่านทั้งหลายไม่เคยเผชิญกับการผจญใดๆ ที่</a:t>
            </a:r>
            <a:r>
              <a:rPr lang="th-TH" sz="28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เกินกำลัง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มนุษย์ พระเจ้าทรงซื่อสัตย์ พระองค์จะไม่ทรงอนุญาตให้ท่านถูกผจญเกินกำลังของท่าน แต่เมื่อถูกผจญ พระองค์จะประทานความสามารถให้ท่านยืนหยัดมั่นคงและหาทางออกได้” </a:t>
            </a:r>
            <a:r>
              <a:rPr lang="th-TH" sz="2800" b="1" dirty="0"/>
              <a:t>(1 </a:t>
            </a:r>
            <a:r>
              <a:rPr lang="th-TH" sz="2800" b="1" dirty="0" err="1"/>
              <a:t>คร</a:t>
            </a:r>
            <a:r>
              <a:rPr lang="th-TH" sz="2800" b="1" dirty="0"/>
              <a:t>.10:13)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F238B-1DF9-2E4E-8B51-9F63A7983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36869" cy="43368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6F70B-C10A-0DCD-AAFC-6EE947E6C4D2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1195150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E2D506D-4856-0742-2871-A94DBEA8990E}"/>
              </a:ext>
            </a:extLst>
          </p:cNvPr>
          <p:cNvSpPr txBox="1">
            <a:spLocks/>
          </p:cNvSpPr>
          <p:nvPr/>
        </p:nvSpPr>
        <p:spPr>
          <a:xfrm>
            <a:off x="4467494" y="0"/>
            <a:ext cx="7715799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แต่การต่อสู้และชัยชนะการประจญ </a:t>
            </a:r>
            <a:r>
              <a:rPr lang="en-US" sz="2400" dirty="0"/>
              <a:t>=</a:t>
            </a:r>
            <a:r>
              <a:rPr lang="th-TH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จะเกิดขึ้นได้ก็โดบ</a:t>
            </a:r>
            <a:r>
              <a:rPr lang="th-TH" sz="2800" b="1" u="sng" dirty="0">
                <a:solidFill>
                  <a:srgbClr val="FFFF00"/>
                </a:solidFill>
              </a:rPr>
              <a:t>อาศัยการอธิษฐานภาวนา </a:t>
            </a:r>
            <a:r>
              <a:rPr lang="th-TH" sz="2800" b="1" dirty="0">
                <a:solidFill>
                  <a:srgbClr val="FFFF00"/>
                </a:solidFill>
              </a:rPr>
              <a:t>พระเยซูเจ้าเองก็ทำเช่นกัน </a:t>
            </a:r>
            <a:r>
              <a:rPr lang="th-TH" sz="2800" b="1" dirty="0"/>
              <a:t>อาศัยการอธิษฐานภาวนา พระองค์จึงทรงพิชิตมารผจญตั้งแต่</a:t>
            </a:r>
            <a:r>
              <a:rPr lang="th-TH" sz="2800" b="1" dirty="0">
                <a:solidFill>
                  <a:srgbClr val="FFFF00"/>
                </a:solidFill>
              </a:rPr>
              <a:t>ในการประจญครั้งแรกในถิ่นทุรกันดาร </a:t>
            </a:r>
            <a:r>
              <a:rPr lang="th-TH" sz="2800" b="1" dirty="0"/>
              <a:t>(</a:t>
            </a:r>
            <a:r>
              <a:rPr lang="th-TH" sz="2800" b="1" dirty="0" err="1"/>
              <a:t>มธ</a:t>
            </a:r>
            <a:r>
              <a:rPr lang="th-TH" sz="2800" b="1" dirty="0"/>
              <a:t> 4:1-11) และเรื่อยมาจนถึงการต่อสู้กับ</a:t>
            </a:r>
            <a:r>
              <a:rPr lang="th-TH" sz="2800" b="1" dirty="0">
                <a:solidFill>
                  <a:srgbClr val="FFFF00"/>
                </a:solidFill>
              </a:rPr>
              <a:t>การทนทุกข์ทรมานครั้งสุดท้ายในสวนเกทเสมนี </a:t>
            </a:r>
            <a:r>
              <a:rPr lang="th-TH" sz="2800" b="1" dirty="0"/>
              <a:t>(</a:t>
            </a:r>
            <a:r>
              <a:rPr lang="th-TH" sz="2800" b="1" dirty="0" err="1"/>
              <a:t>มธ</a:t>
            </a:r>
            <a:r>
              <a:rPr lang="th-TH" sz="2800" b="1" dirty="0"/>
              <a:t>.26:36-44)</a:t>
            </a:r>
          </a:p>
          <a:p>
            <a:pPr>
              <a:spcBef>
                <a:spcPts val="3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ข้อ 2863 จึงสรุปคำวอนขอที่หกนี้ว่า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b="1" dirty="0"/>
              <a:t>=</a:t>
            </a:r>
            <a:r>
              <a:rPr lang="th-TH" sz="2800" b="1" dirty="0"/>
              <a:t> เป็นการวิงวอนขอพระเจ้าว่า</a:t>
            </a:r>
            <a:r>
              <a:rPr lang="th-TH" sz="2800" b="1" u="sng" dirty="0">
                <a:solidFill>
                  <a:srgbClr val="FFFF00"/>
                </a:solidFill>
              </a:rPr>
              <a:t>อย่าปล่อย</a:t>
            </a:r>
            <a:r>
              <a:rPr lang="th-TH" sz="2800" b="1" dirty="0">
                <a:solidFill>
                  <a:srgbClr val="FFFF00"/>
                </a:solidFill>
              </a:rPr>
              <a:t>ให้เราเข้าไปในหนทางที่จะนำไปหาบาป และวอนขอพระ</a:t>
            </a:r>
            <a:r>
              <a:rPr lang="th-TH" sz="2800" b="1" dirty="0" err="1">
                <a:solidFill>
                  <a:srgbClr val="FFFF00"/>
                </a:solidFill>
              </a:rPr>
              <a:t>หรรษ</a:t>
            </a:r>
            <a:r>
              <a:rPr lang="th-TH" sz="2800" b="1" dirty="0">
                <a:solidFill>
                  <a:srgbClr val="FFFF00"/>
                </a:solidFill>
              </a:rPr>
              <a:t>ทานที่จะทำให้เรารู้จักแยกแยะ ระวังตัว และยืนหยัดมั่นคงจนถึงที่สุด </a:t>
            </a:r>
            <a:r>
              <a:rPr lang="th-TH" sz="2800" b="1" dirty="0"/>
              <a:t>-/-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9719D-6606-BBCD-EE11-DABCA30EA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36869" cy="433686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018505-228D-A61A-30FE-C7A5562A27CE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1359532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259AD7-705E-DF18-29C4-12044A48BBB9}"/>
              </a:ext>
            </a:extLst>
          </p:cNvPr>
          <p:cNvSpPr txBox="1">
            <a:spLocks/>
          </p:cNvSpPr>
          <p:nvPr/>
        </p:nvSpPr>
        <p:spPr>
          <a:xfrm>
            <a:off x="4467494" y="0"/>
            <a:ext cx="7715799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th-TH" sz="2800" b="1" u="sng" dirty="0">
                <a:solidFill>
                  <a:schemeClr val="accent3">
                    <a:lumMod val="75000"/>
                  </a:schemeClr>
                </a:solidFill>
              </a:rPr>
              <a:t>คำวอนขอ 7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. แต่โปรดช่วยให้พ้นจากความชั่วร้ายเทอญ (2850-2854)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“ความชั่วร้าย” </a:t>
            </a:r>
            <a:r>
              <a:rPr lang="en-US" sz="2000" dirty="0"/>
              <a:t>=</a:t>
            </a:r>
            <a:r>
              <a:rPr lang="en-US" sz="2800" b="1" dirty="0"/>
              <a:t> </a:t>
            </a:r>
            <a:r>
              <a:rPr lang="th-TH" sz="2800" b="1" u="sng" dirty="0">
                <a:solidFill>
                  <a:srgbClr val="FFFF00"/>
                </a:solidFill>
              </a:rPr>
              <a:t>หมายถึง “บุคคล</a:t>
            </a:r>
            <a:r>
              <a:rPr lang="th-TH" sz="2800" b="1" dirty="0">
                <a:solidFill>
                  <a:srgbClr val="FFFF00"/>
                </a:solidFill>
              </a:rPr>
              <a:t>” คือ “มารร้าย-ปีศาจ-ซาตาน” หรือ หมายถึง “ผู้วางตัวขัดขวาง” แผนการของพระเจ้าและกิจการงานความรอดพ้นที่สำเร็จไปแล้วในพระเยซู</a:t>
            </a:r>
            <a:r>
              <a:rPr lang="th-TH" sz="2800" b="1" dirty="0" err="1">
                <a:solidFill>
                  <a:srgbClr val="FFFF00"/>
                </a:solidFill>
              </a:rPr>
              <a:t>คร</a:t>
            </a:r>
            <a:r>
              <a:rPr lang="th-TH" sz="2800" b="1" dirty="0">
                <a:solidFill>
                  <a:srgbClr val="FFFF00"/>
                </a:solidFill>
              </a:rPr>
              <a:t>ิสตเจ้า 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น.ยอห</a:t>
            </a: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์น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/>
              <a:t>= </a:t>
            </a:r>
            <a:r>
              <a:rPr lang="th-TH" sz="2800" b="1" dirty="0"/>
              <a:t>เรียกปีศาจ-ซาตานว่า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“เป็นฆาตกรมาตั้งแต่แรกเริ่ม-เป็นผู้พูดเท็จ-เป็นบิดาของการพูดเท็จ” </a:t>
            </a:r>
            <a:r>
              <a:rPr lang="th-TH" sz="2800" b="1" dirty="0"/>
              <a:t>(</a:t>
            </a:r>
            <a:r>
              <a:rPr lang="th-TH" sz="2800" b="1" dirty="0" err="1"/>
              <a:t>ยน</a:t>
            </a:r>
            <a:r>
              <a:rPr lang="th-TH" sz="2800" b="1" dirty="0"/>
              <a:t>.8:44)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“ซาตานผู้ล่อลวงผู้อาศัยอยู่ทั่วแผ่นดินให้หลงไป” </a:t>
            </a:r>
            <a:r>
              <a:rPr lang="th-TH" sz="2800" b="1" dirty="0"/>
              <a:t>(วว.12:9)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แต่เราก็สามารถเอาชนะอำนาจของปีศาจนี้ได้ </a:t>
            </a:r>
            <a:r>
              <a:rPr lang="en-US" sz="2000" dirty="0"/>
              <a:t>=</a:t>
            </a:r>
            <a:r>
              <a:rPr lang="th-TH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เพราะชัยชนะเหนือปีศาจครั้งเดียวและมีผลตลอดไปได้เกิดขึ้นแล้วโดยพระเยซูเจ้า </a:t>
            </a:r>
            <a:r>
              <a:rPr lang="th-TH" sz="2800" b="1" dirty="0"/>
              <a:t>ดังนั้น โดยอาศัยความช่วยเหลือจากพระเยซู 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เปา</a:t>
            </a: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โล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th-TH" sz="2800" b="1" dirty="0"/>
              <a:t>ยืนยัน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‘ถ้าพระเจ้าทรงอยู่ข้างเรา ใครจะสู้เราได้’ </a:t>
            </a:r>
            <a:r>
              <a:rPr lang="th-TH" sz="2800" b="1" dirty="0"/>
              <a:t>(รม.8:31)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การวอนขอนี้ </a:t>
            </a:r>
            <a:r>
              <a:rPr lang="th-TH" sz="2800" b="1" dirty="0"/>
              <a:t>= </a:t>
            </a:r>
            <a:r>
              <a:rPr lang="th-TH" sz="2800" b="1" u="sng" dirty="0">
                <a:solidFill>
                  <a:srgbClr val="FFFF00"/>
                </a:solidFill>
              </a:rPr>
              <a:t>ยังหมายถึง</a:t>
            </a:r>
            <a:r>
              <a:rPr lang="th-TH" sz="2800" b="1" dirty="0">
                <a:solidFill>
                  <a:srgbClr val="FFFF00"/>
                </a:solidFill>
              </a:rPr>
              <a:t>การวอนขอพระเจ้าให้ช่วยเราให้รอดพ้นจาก</a:t>
            </a:r>
            <a:r>
              <a:rPr lang="th-TH" sz="2800" b="1" u="sng" dirty="0">
                <a:solidFill>
                  <a:srgbClr val="FFFF00"/>
                </a:solidFill>
              </a:rPr>
              <a:t>อันตรายทั้งหลาย </a:t>
            </a:r>
            <a:r>
              <a:rPr lang="th-TH" sz="2800" b="1" dirty="0">
                <a:solidFill>
                  <a:srgbClr val="FFFF00"/>
                </a:solidFill>
              </a:rPr>
              <a:t>ทั้งในปัจจุบัน-อดีต-และอนาคต ที่มารร้ายเป็นผู้ก่อหรือบันดาลให้เกิดขึ้นด้วย </a:t>
            </a:r>
            <a:r>
              <a:rPr lang="th-TH" sz="2800" b="1" dirty="0"/>
              <a:t>-/-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F7113C-AD6B-3E71-CA76-0DB8F82AD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45578" cy="43455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8D09A-7401-3B17-9BCE-21978690CFA7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1737216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8872609-D868-364D-6AF4-D16F7D626244}"/>
              </a:ext>
            </a:extLst>
          </p:cNvPr>
          <p:cNvSpPr txBox="1">
            <a:spLocks/>
          </p:cNvSpPr>
          <p:nvPr/>
        </p:nvSpPr>
        <p:spPr>
          <a:xfrm>
            <a:off x="4467494" y="0"/>
            <a:ext cx="7715799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ข้อสังเกต-ในพิธีมิสซา </a:t>
            </a:r>
            <a:r>
              <a:rPr lang="en-US" sz="2000" dirty="0"/>
              <a:t>=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หลังบทข้าแต่พระบิดาของข้าพเจ้าทั้งหลายแล้ว </a:t>
            </a:r>
            <a:r>
              <a:rPr lang="th-TH" sz="2800" b="1" dirty="0">
                <a:solidFill>
                  <a:srgbClr val="FFFF00"/>
                </a:solidFill>
              </a:rPr>
              <a:t>พระศาสนจักรยังวอนขอของประทานที่มีค่า คือ สันติภาพ และการมีความยืนหยัดมั่นคงในการรอคอยการเสด็จกลับมาของพระ</a:t>
            </a:r>
            <a:r>
              <a:rPr lang="th-TH" sz="2800" b="1" dirty="0" err="1">
                <a:solidFill>
                  <a:srgbClr val="FFFF00"/>
                </a:solidFill>
              </a:rPr>
              <a:t>คร</a:t>
            </a:r>
            <a:r>
              <a:rPr lang="th-TH" sz="2800" b="1" dirty="0">
                <a:solidFill>
                  <a:srgbClr val="FFFF00"/>
                </a:solidFill>
              </a:rPr>
              <a:t>ิสตเจ้าด้วย </a:t>
            </a:r>
            <a:r>
              <a:rPr lang="th-TH" sz="2800" b="1" dirty="0"/>
              <a:t>ซึ่งเราพบการภาวนาวอนขอเช่นนี้ต่อมาทันทีในมิสซา เมื่อพระสงฆ์สวดต่อไปว่า...</a:t>
            </a:r>
          </a:p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th-TH" sz="2800" b="1" dirty="0"/>
              <a:t>		</a:t>
            </a:r>
            <a:r>
              <a:rPr lang="th-TH" sz="2800" b="1" i="1" dirty="0"/>
              <a:t>“โปรดเถิด พระเจ้าข้า โปรดช่วยข้าพเจ้าทั้งหลายให้พ้น				ภยันตรายทั้งสิ้น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โปรดประทานสันติสุขทุกวันนี้ </a:t>
            </a:r>
            <a:r>
              <a:rPr lang="th-TH" sz="2800" b="1" i="1" dirty="0"/>
              <a:t>ทรงพระ				กรุณาให้พ้นบาปและปลอดภัยจากความวุ่นวายใดๆ ตลอดไป 		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ขณะที่หวังจะได้รับความสุขและรอรับเสด็จพระเยซู</a:t>
            </a:r>
            <a:r>
              <a:rPr lang="th-TH" sz="28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คร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ิสตเจ้า			พระผู้กอบกู้ข้าพเจ้าทั้งหลาย” 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....</a:t>
            </a:r>
            <a:endParaRPr lang="th-TH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11F6F-9837-CD09-CF4C-4E4E0EA69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45578" cy="434557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2594D8-8ABC-17A5-8D56-D530A0D7CBF7}"/>
              </a:ext>
            </a:extLst>
          </p:cNvPr>
          <p:cNvSpPr txBox="1">
            <a:spLocks/>
          </p:cNvSpPr>
          <p:nvPr/>
        </p:nvSpPr>
        <p:spPr>
          <a:xfrm>
            <a:off x="0" y="4101736"/>
            <a:ext cx="4336869" cy="2756263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2749901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F410EF9-3962-D4A1-09C1-D05D32443261}"/>
              </a:ext>
            </a:extLst>
          </p:cNvPr>
          <p:cNvSpPr txBox="1">
            <a:spLocks/>
          </p:cNvSpPr>
          <p:nvPr/>
        </p:nvSpPr>
        <p:spPr>
          <a:xfrm>
            <a:off x="4467494" y="0"/>
            <a:ext cx="7715799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chemeClr val="accent3">
                    <a:lumMod val="75000"/>
                  </a:schemeClr>
                </a:solidFill>
              </a:rPr>
              <a:t>ตอนที่ 4: บทยอพระเกียรติสุดท้าย (2855-2856)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700" b="1" dirty="0">
                <a:solidFill>
                  <a:schemeClr val="accent3">
                    <a:lumMod val="75000"/>
                  </a:schemeClr>
                </a:solidFill>
              </a:rPr>
              <a:t>เมื่อพระสงฆ์สวดจบ </a:t>
            </a:r>
            <a:r>
              <a:rPr lang="en-US" sz="2400" dirty="0"/>
              <a:t>=</a:t>
            </a:r>
            <a:r>
              <a:rPr lang="th-TH" sz="2700" b="1" dirty="0">
                <a:solidFill>
                  <a:srgbClr val="FFFF00"/>
                </a:solidFill>
              </a:rPr>
              <a:t> เราก็ตอบรับว่า </a:t>
            </a:r>
            <a:r>
              <a:rPr lang="th-TH" sz="27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“เหตุว่า พระอาณาจักร พระอานุภาพ และพระสิริรุ่งโรจน์ เป็นของพระองค์”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700" b="1" dirty="0">
                <a:solidFill>
                  <a:schemeClr val="accent3">
                    <a:lumMod val="75000"/>
                  </a:schemeClr>
                </a:solidFill>
              </a:rPr>
              <a:t>คำพูดนี้เป็นการกล่าวซ้ำคำวอนขอสามข้อแรก</a:t>
            </a:r>
            <a:r>
              <a:rPr lang="en-US" sz="27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dirty="0"/>
              <a:t>=</a:t>
            </a:r>
            <a:r>
              <a:rPr lang="th-TH" sz="2700" b="1" dirty="0">
                <a:solidFill>
                  <a:srgbClr val="C00000"/>
                </a:solidFill>
              </a:rPr>
              <a:t> </a:t>
            </a:r>
            <a:r>
              <a:rPr lang="th-TH" sz="2700" b="1" dirty="0">
                <a:solidFill>
                  <a:srgbClr val="FFFF00"/>
                </a:solidFill>
              </a:rPr>
              <a:t>เพื่อเป็นการสรุปปิดท้ายคำอธิษฐานภาวนาของเรานั่นเอง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700" b="1" dirty="0">
                <a:solidFill>
                  <a:schemeClr val="accent3">
                    <a:lumMod val="75000"/>
                  </a:schemeClr>
                </a:solidFill>
              </a:rPr>
              <a:t>ทำไมต้องกล่าวซ้ำ? </a:t>
            </a:r>
            <a:r>
              <a:rPr lang="en-US" sz="2000" dirty="0"/>
              <a:t>=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th-TH" sz="2700" b="1" dirty="0">
                <a:solidFill>
                  <a:srgbClr val="FFFF00"/>
                </a:solidFill>
              </a:rPr>
              <a:t>เพราะปีศาจ-มารร้ายอ้างว่าตัวเองเป็นจ้าวแห่งโลกนี้ และอ้างว่าตำแหน่งกษัตริย์-เต็มไปด้วยอานุภาพ-และสิริรุ่งโรจน์เป็นของตัวเอง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700" b="1" dirty="0">
                <a:solidFill>
                  <a:schemeClr val="accent3">
                    <a:lumMod val="75000"/>
                  </a:schemeClr>
                </a:solidFill>
              </a:rPr>
              <a:t>แต่พระ</a:t>
            </a:r>
            <a:r>
              <a:rPr lang="th-TH" sz="2700" b="1" dirty="0" err="1">
                <a:solidFill>
                  <a:schemeClr val="accent3">
                    <a:lumMod val="75000"/>
                  </a:schemeClr>
                </a:solidFill>
              </a:rPr>
              <a:t>คร</a:t>
            </a:r>
            <a:r>
              <a:rPr lang="th-TH" sz="2700" b="1" dirty="0">
                <a:solidFill>
                  <a:schemeClr val="accent3">
                    <a:lumMod val="75000"/>
                  </a:schemeClr>
                </a:solidFill>
              </a:rPr>
              <a:t>ิสตเจ้าทรงมีชัยชนะต่อปีศาจแล้ว และได้มอบอำนาจทั้งหมดนี้คืนแด่พระเจ้าแล้ว</a:t>
            </a:r>
            <a:r>
              <a:rPr lang="th-TH" sz="2700" b="1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=</a:t>
            </a:r>
            <a:r>
              <a:rPr lang="th-TH" sz="2700" b="1" dirty="0">
                <a:solidFill>
                  <a:srgbClr val="FFFF00"/>
                </a:solidFill>
              </a:rPr>
              <a:t> ดังนั้น เราจึงกล่าวยืนยันซ้ำในการอธิษฐานภาวนาของเรา </a:t>
            </a:r>
            <a:r>
              <a:rPr lang="th-TH" sz="2700" b="1" dirty="0"/>
              <a:t>และในเวลาเดียวกัน </a:t>
            </a:r>
            <a:r>
              <a:rPr lang="th-TH" sz="2700" b="1" dirty="0">
                <a:solidFill>
                  <a:srgbClr val="FFFF00"/>
                </a:solidFill>
              </a:rPr>
              <a:t>เราก็กราบนมัสการและขอบพระคุณพระเจ้าด้วย</a:t>
            </a:r>
            <a:endParaRPr lang="th-TH" sz="27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09801E-8D0A-3EAD-8216-23485E19B04E}"/>
              </a:ext>
            </a:extLst>
          </p:cNvPr>
          <p:cNvSpPr txBox="1">
            <a:spLocks/>
          </p:cNvSpPr>
          <p:nvPr/>
        </p:nvSpPr>
        <p:spPr>
          <a:xfrm>
            <a:off x="-1" y="4323806"/>
            <a:ext cx="4345578" cy="253419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rgbClr val="FFFF00"/>
                </a:solidFill>
              </a:rPr>
              <a:t>ส่วนที่สอง</a:t>
            </a: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rgbClr val="FFFF00"/>
                </a:solidFill>
              </a:rPr>
              <a:t>บทภาวนา “ข้าแต่พระบิดา” (2759-2865)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ตอนที่ 1  สรุปพระวรสารทั้งหมด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ตอนที่ 2  ข้าแต่พระบิดาของข้าพเจ้าทั้งหลาย 			     	   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ตอนที่ 3  คำวอนขอเจ็ดประการ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ตอนที่ 4  บทยอพระเกียรติสุดท้าย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A79B35-5E80-5A52-25E7-F2F6BF4C2CE6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4336869" cy="4241074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-ข้าแต่พระบิดาของข้าพเจ้าทั้งหลาย พระองค์สถิตในสวรรค์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-พระนามพระองค์จงเป็นที่สักการะ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-พระอาณาจักรจงมาถึง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</a:rPr>
              <a:t>-พระประสงค์จงสำเร็จในแผ่นดินเหมือนในสวรรค์</a:t>
            </a:r>
          </a:p>
          <a:p>
            <a:pPr marL="0" indent="0">
              <a:spcAft>
                <a:spcPts val="0"/>
              </a:spcAft>
              <a:buNone/>
            </a:pPr>
            <a:endParaRPr lang="th-TH" sz="1000" b="1" dirty="0"/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</p:spTree>
    <p:extLst>
      <p:ext uri="{BB962C8B-B14F-4D97-AF65-F5344CB8AC3E}">
        <p14:creationId xmlns:p14="http://schemas.microsoft.com/office/powerpoint/2010/main" val="1051472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5B42C1-38B1-C1DF-CD14-A0C06D4554D2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771579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4400" b="1" dirty="0"/>
              <a:t>และข้อ 2865 กล่าวจบว่า</a:t>
            </a: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4400" b="1" dirty="0">
                <a:solidFill>
                  <a:schemeClr val="accent3">
                    <a:lumMod val="75000"/>
                  </a:schemeClr>
                </a:solidFill>
              </a:rPr>
              <a:t>การตอบรับว่า “อาแมน”</a:t>
            </a: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4400" b="1" dirty="0">
                <a:solidFill>
                  <a:schemeClr val="accent3">
                    <a:lumMod val="75000"/>
                  </a:schemeClr>
                </a:solidFill>
              </a:rPr>
              <a:t>ก็เป็นการรับรองสิ่งต่างๆ ที่มีกล่าวไว้นี้ คือ</a:t>
            </a: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4400" b="1" dirty="0">
                <a:solidFill>
                  <a:schemeClr val="accent3">
                    <a:lumMod val="75000"/>
                  </a:schemeClr>
                </a:solidFill>
              </a:rPr>
              <a:t>“คำวอนขอทั้งเจ็ด”</a:t>
            </a: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4400" b="1" dirty="0">
                <a:solidFill>
                  <a:schemeClr val="accent3">
                    <a:lumMod val="75000"/>
                  </a:schemeClr>
                </a:solidFill>
              </a:rPr>
              <a:t>และ</a:t>
            </a: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4400" b="1" dirty="0">
                <a:solidFill>
                  <a:schemeClr val="accent3">
                    <a:lumMod val="75000"/>
                  </a:schemeClr>
                </a:solidFill>
              </a:rPr>
              <a:t>“ขอให้เป็นเช่นนี้”</a:t>
            </a: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4400" b="1" dirty="0">
                <a:solidFill>
                  <a:schemeClr val="accent3">
                    <a:lumMod val="75000"/>
                  </a:schemeClr>
                </a:solidFill>
              </a:rPr>
              <a:t> เทอญ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B8347-FD2A-F140-B804-EBE5691DB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489" y="0"/>
            <a:ext cx="4309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01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E67710-4AD7-4E1C-5409-FA5D2CBD33C1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6871063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ส่วนที่หนึ่ง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การอธิษฐานภาวนาในชีวิต</a:t>
            </a:r>
            <a:r>
              <a:rPr lang="th-TH" sz="3200" b="1" dirty="0" err="1">
                <a:solidFill>
                  <a:schemeClr val="accent3">
                    <a:lumMod val="75000"/>
                  </a:schemeClr>
                </a:solidFill>
              </a:rPr>
              <a:t>คร</a:t>
            </a: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ิสตชน (2558-2758)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th-TH" sz="11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2400" b="1" dirty="0">
                <a:solidFill>
                  <a:schemeClr val="accent3">
                    <a:lumMod val="75000"/>
                  </a:schemeClr>
                </a:solidFill>
              </a:rPr>
              <a:t>บทที่ 1 มนุษย์ทุกคนได้รับเรียกมาให้อธิษฐานภาวนา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2400" b="1" dirty="0"/>
              <a:t>          ตอนที่ 1  ในพันธสัญญาเดิม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2400" b="1" dirty="0"/>
              <a:t>          ตอนที่ 2  เมื่อเวลาที่กำหนดมาถึงแล้ว-พันธสัญญาใหม่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2400" b="1" dirty="0"/>
              <a:t>          ตอนที่ 3  ในช่วงเวลาของพระศาสนจักร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th-TH" sz="2400" b="1" dirty="0">
                <a:solidFill>
                  <a:schemeClr val="accent3">
                    <a:lumMod val="75000"/>
                  </a:schemeClr>
                </a:solidFill>
              </a:rPr>
              <a:t>บทที่ 2 ธรรมประเพณีเรื่องการอธิษฐานภาวนา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2400" b="1" dirty="0"/>
              <a:t>          ตอนที่ 1  บ่อเกิดของการอธิษฐานภาวนา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2400" b="1" dirty="0"/>
              <a:t>          ตอนที่ 2  วิถีทางของการอธิษฐานภาวนา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2400" b="1" dirty="0"/>
              <a:t>          ตอนที่ 3 ผู้นำให้อธิษฐานภาวนา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th-TH" sz="2400" b="1" dirty="0">
                <a:solidFill>
                  <a:schemeClr val="accent3">
                    <a:lumMod val="75000"/>
                  </a:schemeClr>
                </a:solidFill>
              </a:rPr>
              <a:t>บทที่ 3 ชีวิตการอธิษฐานภาวนา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2400" b="1" dirty="0"/>
              <a:t>          ตอนที่ 1  การอธิษฐานภาวนาในรูปแบบต่างๆ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2400" b="1" dirty="0"/>
              <a:t>          ตอนที่ 2  อุปสรรคต่างๆ ของการอธิษฐานภาวนา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2400" b="1" dirty="0"/>
              <a:t>          ตอนที่ 3  การอธิษฐานภาวนาตามเวลาของพระเยซูเจ้า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77359E-56BA-5AD4-08B2-4DC9ADA7F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90" y="2751909"/>
            <a:ext cx="5199010" cy="410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1629C0-B45C-141B-89BE-0D26A2B66B4C}"/>
              </a:ext>
            </a:extLst>
          </p:cNvPr>
          <p:cNvSpPr txBox="1">
            <a:spLocks/>
          </p:cNvSpPr>
          <p:nvPr/>
        </p:nvSpPr>
        <p:spPr>
          <a:xfrm>
            <a:off x="6992990" y="0"/>
            <a:ext cx="5199010" cy="3429000"/>
          </a:xfrm>
          <a:prstGeom prst="rect">
            <a:avLst/>
          </a:prstGeom>
          <a:solidFill>
            <a:srgbClr val="7A0000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3200" b="1" dirty="0">
                <a:solidFill>
                  <a:srgbClr val="FFFF00"/>
                </a:solidFill>
              </a:rPr>
              <a:t>ส่วนที่สอง</a:t>
            </a: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3200" b="1" dirty="0">
                <a:solidFill>
                  <a:srgbClr val="FFFF00"/>
                </a:solidFill>
              </a:rPr>
              <a:t>บทภาวนา “ข้าแต่พระบิดา” (2759-2865)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400" b="1" dirty="0"/>
              <a:t>ตอนที่ 1  สรุปพระวรสารทั้งหมด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th-TH" sz="2400" b="1" dirty="0"/>
              <a:t>ตอนที่ 2  ข้าแต่พระบิดาของข้าพเจ้าทั้งหลาย 			    พระองค์สถิตในสวรรค์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th-TH" sz="2400" b="1" dirty="0"/>
              <a:t>ตอนที่ 3  คำวอนขอเจ็ดประการ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th-TH" sz="2400" b="1" dirty="0"/>
              <a:t>ตอนที่ 4  บทยอพระเกียรติสุดท้าย</a:t>
            </a:r>
          </a:p>
        </p:txBody>
      </p:sp>
    </p:spTree>
    <p:extLst>
      <p:ext uri="{BB962C8B-B14F-4D97-AF65-F5344CB8AC3E}">
        <p14:creationId xmlns:p14="http://schemas.microsoft.com/office/powerpoint/2010/main" val="2073435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9142B3D-9E9A-F6DB-B985-82F67F18C9EF}"/>
              </a:ext>
            </a:extLst>
          </p:cNvPr>
          <p:cNvSpPr txBox="1">
            <a:spLocks/>
          </p:cNvSpPr>
          <p:nvPr/>
        </p:nvSpPr>
        <p:spPr>
          <a:xfrm>
            <a:off x="0" y="1828029"/>
            <a:ext cx="12192000" cy="3429000"/>
          </a:xfrm>
          <a:prstGeom prst="rect">
            <a:avLst/>
          </a:prstGeom>
          <a:solidFill>
            <a:srgbClr val="7A0000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9600" b="1" dirty="0">
                <a:solidFill>
                  <a:srgbClr val="FFFF00"/>
                </a:solidFill>
              </a:rPr>
              <a:t>ขอบคุณ </a:t>
            </a:r>
            <a:r>
              <a:rPr lang="th-TH" sz="6000" b="1" dirty="0"/>
              <a:t>และ</a:t>
            </a:r>
            <a:r>
              <a:rPr lang="th-TH" sz="9600" b="1" dirty="0">
                <a:solidFill>
                  <a:srgbClr val="FFFF00"/>
                </a:solidFill>
              </a:rPr>
              <a:t> สวัสดี</a:t>
            </a:r>
          </a:p>
        </p:txBody>
      </p:sp>
    </p:spTree>
    <p:extLst>
      <p:ext uri="{BB962C8B-B14F-4D97-AF65-F5344CB8AC3E}">
        <p14:creationId xmlns:p14="http://schemas.microsoft.com/office/powerpoint/2010/main" val="95474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166D33-F586-F22B-BF3B-4A39AEAFB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48" r="21596"/>
          <a:stretch/>
        </p:blipFill>
        <p:spPr>
          <a:xfrm>
            <a:off x="-5" y="0"/>
            <a:ext cx="3849173" cy="33615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6C93C-26E0-0BB6-3F8F-C04BACFB40C0}"/>
              </a:ext>
            </a:extLst>
          </p:cNvPr>
          <p:cNvSpPr txBox="1">
            <a:spLocks/>
          </p:cNvSpPr>
          <p:nvPr/>
        </p:nvSpPr>
        <p:spPr>
          <a:xfrm>
            <a:off x="-4" y="3429000"/>
            <a:ext cx="3849173" cy="3429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800" b="1" dirty="0"/>
              <a:t>ส่วนที่สอง</a:t>
            </a: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/>
              <a:t>บทภาวนา “ข้าแต่พระบิดา” (2759-2865)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ตอนที่ 1  สรุปพระวรสารทั้งหมด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th-TH" sz="1700" b="1" dirty="0">
                <a:solidFill>
                  <a:srgbClr val="FFFF00"/>
                </a:solidFill>
              </a:rPr>
              <a:t>	   -  บทภาวนานี้เป็นศูนย์กลางของพระคัมภีร์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th-TH" sz="1700" b="1" dirty="0">
                <a:solidFill>
                  <a:srgbClr val="FFFF00"/>
                </a:solidFill>
              </a:rPr>
              <a:t>	   -  ได้ชื่อว่าบทภาวนาขององค์พระผู้เป็นเจ้า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th-TH" sz="1700" b="1" dirty="0">
                <a:solidFill>
                  <a:srgbClr val="FFFF00"/>
                </a:solidFill>
              </a:rPr>
              <a:t>	   -  เป็นการภาวนาของพระศาสนจักร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2  ข้าแต่พระบิดาของข้าพเจ้าทั้งหลาย 			    พระองค์สถิตในสวรรค์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3  คำวอนขอเจ็ดประการ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4  บทยอพระเกียรติสุดท้าย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3EA857-1BCE-DDD4-A2E1-B68E0B803A6C}"/>
              </a:ext>
            </a:extLst>
          </p:cNvPr>
          <p:cNvSpPr txBox="1">
            <a:spLocks/>
          </p:cNvSpPr>
          <p:nvPr/>
        </p:nvSpPr>
        <p:spPr>
          <a:xfrm>
            <a:off x="3997234" y="0"/>
            <a:ext cx="8186061" cy="6858000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chemeClr val="accent3">
                    <a:lumMod val="75000"/>
                  </a:schemeClr>
                </a:solidFill>
              </a:rPr>
              <a:t>ตอนที่ 1: การสรุปพระวรสารทั้งหมด (2761-2776)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ปิตาจาร</a:t>
            </a: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ย์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แตร</a:t>
            </a: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์ตุล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เลี่ยน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กล่าวว่า พระวรสารทั้งหมดถูกสรุปรวมไว้ใน  บท </a:t>
            </a:r>
            <a:r>
              <a:rPr lang="th-TH" sz="2800" b="1" dirty="0">
                <a:solidFill>
                  <a:srgbClr val="FFFF00"/>
                </a:solidFill>
              </a:rPr>
              <a:t>“ข้าแต่พระบิดา” </a:t>
            </a:r>
            <a:r>
              <a:rPr lang="th-TH" sz="2800" b="1" dirty="0"/>
              <a:t>บทภาวนาบทนี้จึง “</a:t>
            </a:r>
            <a:r>
              <a:rPr lang="th-TH" sz="2800" b="1" dirty="0">
                <a:solidFill>
                  <a:srgbClr val="FFFF00"/>
                </a:solidFill>
              </a:rPr>
              <a:t>เป็นบทภาวนาที่สมบูรณ์ที่สุด”    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พระเยซูเจ้าเอง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หลังจากทรงสอนบทอธิษฐานภาวนานี้แก่บรรดาศิษย์แล้ว ก็ได้</a:t>
            </a:r>
            <a:r>
              <a:rPr lang="th-TH" sz="2800" b="1" dirty="0">
                <a:solidFill>
                  <a:srgbClr val="FFFF00"/>
                </a:solidFill>
              </a:rPr>
              <a:t>ตรัสกำชับ</a:t>
            </a:r>
            <a:r>
              <a:rPr lang="th-TH" sz="2800" b="1" dirty="0"/>
              <a:t>ในเวลาต่อมาว่า </a:t>
            </a:r>
            <a:r>
              <a:rPr lang="th-TH" sz="2800" b="1" i="1" dirty="0">
                <a:solidFill>
                  <a:srgbClr val="FFC000"/>
                </a:solidFill>
              </a:rPr>
              <a:t>“จงขอเถิด แล้วท่านจะได้รับ” </a:t>
            </a:r>
            <a:r>
              <a:rPr lang="th-TH" sz="2800" b="1" dirty="0"/>
              <a:t>(</a:t>
            </a:r>
            <a:r>
              <a:rPr lang="th-TH" sz="2800" b="1" dirty="0" err="1"/>
              <a:t>ยน</a:t>
            </a:r>
            <a:r>
              <a:rPr lang="th-TH" sz="2800" b="1" dirty="0"/>
              <a:t>.16:24) </a:t>
            </a:r>
            <a:r>
              <a:rPr lang="th-TH" sz="2800" b="1" dirty="0">
                <a:solidFill>
                  <a:srgbClr val="FFFF00"/>
                </a:solidFill>
              </a:rPr>
              <a:t>นี่หมายความว่า การภาวนาวอนขอเป็นสิ่งที่ควรเกิดขึ้นในชีวิต</a:t>
            </a:r>
            <a:r>
              <a:rPr lang="th-TH" sz="2800" b="1" dirty="0" err="1">
                <a:solidFill>
                  <a:srgbClr val="FFFF00"/>
                </a:solidFill>
              </a:rPr>
              <a:t>คร</a:t>
            </a:r>
            <a:r>
              <a:rPr lang="th-TH" sz="2800" b="1" dirty="0">
                <a:solidFill>
                  <a:srgbClr val="FFFF00"/>
                </a:solidFill>
              </a:rPr>
              <a:t>ิสตชน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/>
              <a:t>ในตอนนี้ 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อธิบายบทข้าแต่พระบิดาใน 3 ประเด็น </a:t>
            </a:r>
            <a:r>
              <a:rPr lang="th-TH" sz="2800" b="1" dirty="0"/>
              <a:t>คือ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800" b="1" dirty="0"/>
              <a:t>	-	บทภาวนานี้เป็นศูนย์กลางของพระคัมภีร์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800" b="1" dirty="0"/>
              <a:t>	-	บทภาวนานี้ได้ชื่อว่าบทอธิษฐานภาวนาขององค์พระผู้เป็นเจ้า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800" b="1" dirty="0"/>
              <a:t>	-	บทภาวนานี้เป็นการภาวนาของพระศาสนจักร</a:t>
            </a:r>
          </a:p>
        </p:txBody>
      </p:sp>
    </p:spTree>
    <p:extLst>
      <p:ext uri="{BB962C8B-B14F-4D97-AF65-F5344CB8AC3E}">
        <p14:creationId xmlns:p14="http://schemas.microsoft.com/office/powerpoint/2010/main" val="489875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811149-A050-E818-9C5B-1E19FDE9BB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82" b="13077"/>
          <a:stretch/>
        </p:blipFill>
        <p:spPr>
          <a:xfrm>
            <a:off x="8705" y="-1"/>
            <a:ext cx="3849172" cy="33593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077FA-7834-DD1E-AB58-B5ECF924F22B}"/>
              </a:ext>
            </a:extLst>
          </p:cNvPr>
          <p:cNvSpPr txBox="1">
            <a:spLocks/>
          </p:cNvSpPr>
          <p:nvPr/>
        </p:nvSpPr>
        <p:spPr>
          <a:xfrm>
            <a:off x="-4" y="3429000"/>
            <a:ext cx="3849173" cy="3429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800" b="1" dirty="0"/>
              <a:t>ส่วนที่สอง</a:t>
            </a: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/>
              <a:t>บทภาวนา “ข้าแต่พระบิดา” (2759-2865)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ตอนที่ 1  สรุปพระวรสารทั้งหมด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th-TH" sz="1700" b="1" dirty="0">
                <a:solidFill>
                  <a:srgbClr val="FFFF00"/>
                </a:solidFill>
              </a:rPr>
              <a:t>	   -  บทภาวนานี้เป็นศูนย์กลางของพระคัมภีร์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th-TH" sz="1700" b="1" dirty="0"/>
              <a:t>	   -  ได้ชื่อว่าบทภาวนาขององค์พระผู้เป็นเจ้า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th-TH" sz="1700" b="1" dirty="0"/>
              <a:t>	   -  เป็นการภาวนาของพระศาสนจักร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2  ข้าแต่พระบิดาของข้าพเจ้าทั้งหลาย 			    พระองค์สถิตในสวรรค์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3  คำวอนขอเจ็ดประการ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4  บทยอพระเกียรติสุดท้าย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CD0F36-6BB6-79A0-BA08-C85FFCC20434}"/>
              </a:ext>
            </a:extLst>
          </p:cNvPr>
          <p:cNvSpPr txBox="1">
            <a:spLocks/>
          </p:cNvSpPr>
          <p:nvPr/>
        </p:nvSpPr>
        <p:spPr>
          <a:xfrm>
            <a:off x="4023360" y="0"/>
            <a:ext cx="8168640" cy="6858000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1)	เป็นศูนย์กลางของพระคัมภีร์ (2762-2764)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(ความสำคัญ)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น.ออก</a:t>
            </a: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ัส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ติน </a:t>
            </a:r>
            <a:r>
              <a:rPr lang="en-US" sz="2400" dirty="0"/>
              <a:t>=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ให้ความสำคัญแก่เพลงสดุดีอย่างมาก </a:t>
            </a:r>
            <a:r>
              <a:rPr lang="th-TH" sz="2800" b="1" dirty="0"/>
              <a:t>ในฐานะเป็นเครื่องหล่อเลี้ยงการอธิษฐานภาวนาของ</a:t>
            </a:r>
            <a:r>
              <a:rPr lang="th-TH" sz="2800" b="1" dirty="0" err="1"/>
              <a:t>คร</a:t>
            </a:r>
            <a:r>
              <a:rPr lang="th-TH" sz="2800" b="1" dirty="0"/>
              <a:t>ิสตชน </a:t>
            </a:r>
            <a:r>
              <a:rPr lang="th-TH" sz="2800" b="1" dirty="0">
                <a:solidFill>
                  <a:srgbClr val="FFFF00"/>
                </a:solidFill>
              </a:rPr>
              <a:t>แต่ท่านก็กล่าวสรุปในตอนท้ายว่า ถ้อยคำวอนขอต่างๆ ในพระคัมภีร์ (เพลงสดุดี) ล้วนมีรวมอยู่ไว้ในบท “</a:t>
            </a:r>
            <a:r>
              <a:rPr lang="th-TH" sz="2800" b="1" u="sng" dirty="0">
                <a:solidFill>
                  <a:srgbClr val="FFFF00"/>
                </a:solidFill>
              </a:rPr>
              <a:t>ข้าแต่พระบิดา</a:t>
            </a:r>
            <a:r>
              <a:rPr lang="th-TH" sz="2800" b="1" dirty="0">
                <a:solidFill>
                  <a:srgbClr val="FFFF00"/>
                </a:solidFill>
              </a:rPr>
              <a:t>” นั่นเอง </a:t>
            </a:r>
            <a:r>
              <a:rPr lang="th-TH" sz="2800" b="1" dirty="0"/>
              <a:t>ด้วยเหตุนี้ </a:t>
            </a:r>
            <a:r>
              <a:rPr lang="th-TH" sz="2800" b="1" dirty="0">
                <a:solidFill>
                  <a:srgbClr val="FFFF00"/>
                </a:solidFill>
              </a:rPr>
              <a:t>บทภาวนาบทนี้จึงเป็น</a:t>
            </a:r>
            <a:r>
              <a:rPr lang="th-TH" sz="2800" b="1" u="sng" dirty="0">
                <a:solidFill>
                  <a:srgbClr val="FFFF00"/>
                </a:solidFill>
              </a:rPr>
              <a:t>ศูนย์กลาง</a:t>
            </a:r>
            <a:r>
              <a:rPr lang="th-TH" sz="2800" b="1" dirty="0">
                <a:solidFill>
                  <a:srgbClr val="FFFF00"/>
                </a:solidFill>
              </a:rPr>
              <a:t>ของพระคัมภีร์</a:t>
            </a:r>
            <a:r>
              <a:rPr lang="th-TH" sz="2800" b="1" dirty="0"/>
              <a:t> 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น.โธมัส อไควนัส </a:t>
            </a:r>
            <a:r>
              <a:rPr lang="en-US" sz="2400" dirty="0"/>
              <a:t>=</a:t>
            </a:r>
            <a:r>
              <a:rPr lang="th-TH" sz="2800" b="1" dirty="0"/>
              <a:t> ว่า </a:t>
            </a:r>
            <a:r>
              <a:rPr lang="th-TH" sz="2800" b="1" dirty="0">
                <a:solidFill>
                  <a:srgbClr val="FFFF00"/>
                </a:solidFill>
              </a:rPr>
              <a:t>บทภาวนาบทนี้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“เป็นบทภาวนาที่</a:t>
            </a:r>
            <a:r>
              <a:rPr lang="th-TH" sz="28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สมบูรณ์ที่สุด </a:t>
            </a:r>
            <a:r>
              <a:rPr lang="th-TH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ในบทภาวนานี้เราไม่เพียงวอนขอทุกสิ่งที่เราอาจปรารถนาได้อย่างถูกต้อง แต่ยังเป็นสิ่งที่ทรงบัญชาสั่งให้เราปรารถนาด้วย บทภาวนาบทนี้จึงไม่เพียงแต่สอนเราให้วอนขอเท่านั้น แต่ยังสอนเราอีกด้วยว่าเราต้องปรารถนาวอนขออะไรบ้าง”</a:t>
            </a:r>
          </a:p>
        </p:txBody>
      </p:sp>
    </p:spTree>
    <p:extLst>
      <p:ext uri="{BB962C8B-B14F-4D97-AF65-F5344CB8AC3E}">
        <p14:creationId xmlns:p14="http://schemas.microsoft.com/office/powerpoint/2010/main" val="3079370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DF878A-0C41-DDF8-A766-673AD68CF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9"/>
          <a:stretch/>
        </p:blipFill>
        <p:spPr>
          <a:xfrm>
            <a:off x="8705" y="0"/>
            <a:ext cx="3849173" cy="33615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03E82-601B-9FFF-681B-0BF7406FE8FD}"/>
              </a:ext>
            </a:extLst>
          </p:cNvPr>
          <p:cNvSpPr txBox="1">
            <a:spLocks/>
          </p:cNvSpPr>
          <p:nvPr/>
        </p:nvSpPr>
        <p:spPr>
          <a:xfrm>
            <a:off x="-4" y="3429000"/>
            <a:ext cx="3849173" cy="3429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800" b="1" dirty="0"/>
              <a:t>ส่วนที่สอง</a:t>
            </a: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/>
              <a:t>บทภาวนา “ข้าแต่พระบิดา” (2759-2865)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ตอนที่ 1  สรุปพระวรสารทั้งหมด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th-TH" sz="1700" b="1" dirty="0">
                <a:solidFill>
                  <a:srgbClr val="FFFF00"/>
                </a:solidFill>
              </a:rPr>
              <a:t>	   -  บทภาวนานี้เป็นศูนย์กลางของพระคัมภีร์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th-TH" sz="1700" b="1" dirty="0">
                <a:solidFill>
                  <a:srgbClr val="FFFF00"/>
                </a:solidFill>
              </a:rPr>
              <a:t>	   -  ได้ชื่อว่าบทภาวนาขององค์พระผู้เป็นเจ้า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th-TH" sz="1700" b="1" dirty="0"/>
              <a:t>	   -  เป็นการภาวนาของพระศาสนจักร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2  ข้าแต่พระบิดาของข้าพเจ้าทั้งหลาย 			    พระองค์สถิตในสวรรค์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3  คำวอนขอเจ็ดประการ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4  บทยอพระเกียรติสุดท้าย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134571-824B-C843-49B6-21D8E3D77764}"/>
              </a:ext>
            </a:extLst>
          </p:cNvPr>
          <p:cNvSpPr txBox="1">
            <a:spLocks/>
          </p:cNvSpPr>
          <p:nvPr/>
        </p:nvSpPr>
        <p:spPr>
          <a:xfrm>
            <a:off x="4014651" y="0"/>
            <a:ext cx="8168644" cy="6858000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</a:rPr>
              <a:t>2)	ได้ชื่อว่า “บทภาวนาขององค์พระผู้เป็นเจ้า” (2765-2766)</a:t>
            </a:r>
          </a:p>
          <a:p>
            <a:pPr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ธรรมประเพณีของพระศาสนจักร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เรียกบทนี้ว่า </a:t>
            </a:r>
            <a:r>
              <a:rPr lang="th-TH" sz="2800" b="1" dirty="0">
                <a:solidFill>
                  <a:srgbClr val="FFFF00"/>
                </a:solidFill>
              </a:rPr>
              <a:t>“บทภาวนาขององค์พระผู้เป็นเจ้า”</a:t>
            </a:r>
            <a:r>
              <a:rPr lang="th-TH" sz="2800" b="1" dirty="0"/>
              <a:t> ซึ่งมีความหมายว่า </a:t>
            </a:r>
            <a:r>
              <a:rPr lang="th-TH" sz="2800" b="1" dirty="0">
                <a:solidFill>
                  <a:srgbClr val="FFFF00"/>
                </a:solidFill>
              </a:rPr>
              <a:t>(1) เป็นพระเยซูเจ้า-องค์พระผู้เป็นเจ้าเอง</a:t>
            </a:r>
            <a:r>
              <a:rPr lang="th-TH" sz="2800" b="1" u="sng" dirty="0">
                <a:solidFill>
                  <a:srgbClr val="FFFF00"/>
                </a:solidFill>
              </a:rPr>
              <a:t>ทรงสอนและประทานไว้ให้เรา</a:t>
            </a:r>
            <a:r>
              <a:rPr lang="th-TH" sz="2800" b="1" dirty="0"/>
              <a:t>เพื่อใช้ในการอธิษฐานภาวนาต่อพระเจ้าพระบิดาของเรา </a:t>
            </a:r>
            <a:r>
              <a:rPr lang="th-TH" sz="2800" b="1" dirty="0">
                <a:solidFill>
                  <a:srgbClr val="FFFF00"/>
                </a:solidFill>
              </a:rPr>
              <a:t>(2) พระเยซูเจ้า พระ</a:t>
            </a:r>
            <a:r>
              <a:rPr lang="th-TH" sz="2800" b="1" dirty="0" err="1">
                <a:solidFill>
                  <a:srgbClr val="FFFF00"/>
                </a:solidFill>
              </a:rPr>
              <a:t>วจ</a:t>
            </a:r>
            <a:r>
              <a:rPr lang="th-TH" sz="2800" b="1" dirty="0">
                <a:solidFill>
                  <a:srgbClr val="FFFF00"/>
                </a:solidFill>
              </a:rPr>
              <a:t>นา</a:t>
            </a:r>
            <a:r>
              <a:rPr lang="th-TH" sz="2800" b="1" dirty="0" err="1">
                <a:solidFill>
                  <a:srgbClr val="FFFF00"/>
                </a:solidFill>
              </a:rPr>
              <a:t>ตถ์ข</a:t>
            </a:r>
            <a:r>
              <a:rPr lang="th-TH" sz="2800" b="1" dirty="0">
                <a:solidFill>
                  <a:srgbClr val="FFFF00"/>
                </a:solidFill>
              </a:rPr>
              <a:t>องพระเจ้า ทรงมารับสภาพมนุษย์จริงๆ พระองค์จึงทรงทราบดีจากพระทัยมนุษย์ของพระองค์ถึง</a:t>
            </a:r>
            <a:r>
              <a:rPr lang="th-TH" sz="2800" b="1" u="sng" dirty="0">
                <a:solidFill>
                  <a:srgbClr val="FFFF00"/>
                </a:solidFill>
              </a:rPr>
              <a:t>ความต้องการที่จำเป็น</a:t>
            </a:r>
            <a:r>
              <a:rPr lang="th-TH" sz="2800" b="1" dirty="0">
                <a:solidFill>
                  <a:srgbClr val="FFFF00"/>
                </a:solidFill>
              </a:rPr>
              <a:t>ของบรรดาพี่น้องมนุษย์ของพระองค์ และ</a:t>
            </a:r>
            <a:r>
              <a:rPr lang="th-TH" sz="2800" b="1" u="sng" dirty="0">
                <a:solidFill>
                  <a:srgbClr val="FFFF00"/>
                </a:solidFill>
              </a:rPr>
              <a:t>ทรงเปิดเผยความต้องการเหล่านี้ให้แก่เรา</a:t>
            </a:r>
            <a:r>
              <a:rPr lang="th-TH" sz="2800" b="1" dirty="0">
                <a:solidFill>
                  <a:srgbClr val="FFFF00"/>
                </a:solidFill>
              </a:rPr>
              <a:t>ผ่านทางถ้อยคำในบทภาวนานี้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แต่เรื่องที่ต้องพึงระวัง </a:t>
            </a:r>
            <a:r>
              <a:rPr lang="en-US" sz="2400" dirty="0"/>
              <a:t>=</a:t>
            </a:r>
            <a:r>
              <a:rPr lang="en-US" sz="2800" dirty="0"/>
              <a:t> </a:t>
            </a:r>
            <a:r>
              <a:rPr lang="th-TH" sz="2800" b="1" dirty="0"/>
              <a:t>คือ </a:t>
            </a:r>
            <a:r>
              <a:rPr lang="th-TH" sz="2800" b="1" dirty="0">
                <a:solidFill>
                  <a:srgbClr val="FFFF00"/>
                </a:solidFill>
              </a:rPr>
              <a:t>พระเยซูเจ้ามิได้มีเจตนาให้เราสวดบทภาวนานี้</a:t>
            </a:r>
            <a:r>
              <a:rPr lang="th-TH" sz="2800" b="1" u="sng" dirty="0">
                <a:solidFill>
                  <a:srgbClr val="FFFF00"/>
                </a:solidFill>
              </a:rPr>
              <a:t>ซ้ำซากแบบเครื่องจักร</a:t>
            </a:r>
            <a:r>
              <a:rPr lang="th-TH" sz="2800" b="1" u="sng" dirty="0"/>
              <a:t> </a:t>
            </a:r>
            <a:r>
              <a:rPr lang="th-TH" sz="2800" b="1" dirty="0"/>
              <a:t>พระเยซูเจ้าไม่เพียงแต่ประทาน</a:t>
            </a:r>
            <a:r>
              <a:rPr lang="th-TH" sz="2800" b="1" dirty="0">
                <a:solidFill>
                  <a:srgbClr val="FFFF00"/>
                </a:solidFill>
              </a:rPr>
              <a:t>ถ้อยคำ</a:t>
            </a:r>
            <a:r>
              <a:rPr lang="th-TH" sz="2800" b="1" dirty="0"/>
              <a:t>ของบทภาวนาในฐานะบุตรต่อพระบิดาให้แก่เราเท่านั้น แต่</a:t>
            </a:r>
            <a:r>
              <a:rPr lang="th-TH" sz="2800" b="1" dirty="0">
                <a:solidFill>
                  <a:srgbClr val="FFFF00"/>
                </a:solidFill>
              </a:rPr>
              <a:t>พระองค์ยังประทาน</a:t>
            </a:r>
            <a:r>
              <a:rPr lang="th-TH" sz="2800" b="1" u="sng" dirty="0">
                <a:solidFill>
                  <a:srgbClr val="FFFF00"/>
                </a:solidFill>
              </a:rPr>
              <a:t>พระจิตเจ้า</a:t>
            </a:r>
            <a:r>
              <a:rPr lang="th-TH" sz="2800" b="1" dirty="0">
                <a:solidFill>
                  <a:srgbClr val="FFFF00"/>
                </a:solidFill>
              </a:rPr>
              <a:t>แก่เราด้วย การภาวนาของเราจึงต้องเป็นการภาวนาด้วย “จิต” </a:t>
            </a:r>
            <a:r>
              <a:rPr lang="th-TH" sz="2800" b="1" dirty="0"/>
              <a:t>(</a:t>
            </a:r>
            <a:r>
              <a:rPr lang="th-TH" sz="2800" b="1" dirty="0" err="1"/>
              <a:t>ยน</a:t>
            </a:r>
            <a:r>
              <a:rPr lang="th-TH" sz="2800" b="1" dirty="0"/>
              <a:t>.6:63 “จิตและชีวิต”)</a:t>
            </a:r>
          </a:p>
        </p:txBody>
      </p:sp>
    </p:spTree>
    <p:extLst>
      <p:ext uri="{BB962C8B-B14F-4D97-AF65-F5344CB8AC3E}">
        <p14:creationId xmlns:p14="http://schemas.microsoft.com/office/powerpoint/2010/main" val="3457601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7E9509-C054-4D39-3816-6AEFD8D6D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94" r="7427" b="8115"/>
          <a:stretch/>
        </p:blipFill>
        <p:spPr>
          <a:xfrm>
            <a:off x="-3" y="0"/>
            <a:ext cx="3857882" cy="3352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01C46-1BA1-D8B0-3AA5-862C5F49E576}"/>
              </a:ext>
            </a:extLst>
          </p:cNvPr>
          <p:cNvSpPr txBox="1">
            <a:spLocks/>
          </p:cNvSpPr>
          <p:nvPr/>
        </p:nvSpPr>
        <p:spPr>
          <a:xfrm>
            <a:off x="-4" y="3429000"/>
            <a:ext cx="3849173" cy="3429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800" b="1" dirty="0"/>
              <a:t>ส่วนที่สอง</a:t>
            </a: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/>
              <a:t>บทภาวนา “ข้าแต่พระบิดา” (2759-2865)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ตอนที่ 1  สรุปพระวรสารทั้งหมด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th-TH" sz="1700" b="1" dirty="0">
                <a:solidFill>
                  <a:srgbClr val="FFFF00"/>
                </a:solidFill>
              </a:rPr>
              <a:t>	   -  บทภาวนานี้เป็นศูนย์กลางของพระคัมภีร์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th-TH" sz="1700" b="1" dirty="0">
                <a:solidFill>
                  <a:srgbClr val="FFFF00"/>
                </a:solidFill>
              </a:rPr>
              <a:t>	   -  ได้ชื่อว่าบทภาวนาขององค์พระผู้เป็นเจ้า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th-TH" sz="1700" b="1" dirty="0">
                <a:solidFill>
                  <a:srgbClr val="FFFF00"/>
                </a:solidFill>
              </a:rPr>
              <a:t>	   -  เป็นการภาวนาของพระศาสนจักร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2  ข้าแต่พระบิดาของข้าพเจ้าทั้งหลาย 			    พระองค์สถิตในสวรรค์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3  คำวอนขอเจ็ดประการ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b="1" dirty="0"/>
              <a:t>ตอนที่ 4  บทยอพระเกียรติสุดท้าย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E7A128-78B4-DE3A-B184-0678EFCA282A}"/>
              </a:ext>
            </a:extLst>
          </p:cNvPr>
          <p:cNvSpPr txBox="1">
            <a:spLocks/>
          </p:cNvSpPr>
          <p:nvPr/>
        </p:nvSpPr>
        <p:spPr>
          <a:xfrm>
            <a:off x="4005942" y="0"/>
            <a:ext cx="8186061" cy="6858000"/>
          </a:xfrm>
          <a:prstGeom prst="rect">
            <a:avLst/>
          </a:prstGeom>
          <a:solidFill>
            <a:srgbClr val="001746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6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accent4">
                    <a:lumMod val="75000"/>
                  </a:schemeClr>
                </a:solidFill>
              </a:rPr>
              <a:t>3)	เป็นการอธิษฐานภาวนาของพระศาสนจักร</a:t>
            </a:r>
          </a:p>
          <a:p>
            <a:pPr>
              <a:spcBef>
                <a:spcPts val="3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FFFF00"/>
                </a:solidFill>
              </a:rPr>
              <a:t>ด้วยเพราะบทข้าแต่พระบิดาเป็นบทสรุปของพระวรสารทั้งหมด (ข้อ 1) เป็นบทภาวนาที่พระเยซูเจ้าทรงสอนและประทานให้แก่เรา (ข้อ 2)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บทภาวนานี้จึง 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“</a:t>
            </a:r>
            <a:r>
              <a:rPr lang="th-TH" sz="2800" b="1" u="sng" dirty="0">
                <a:solidFill>
                  <a:schemeClr val="accent3">
                    <a:lumMod val="75000"/>
                  </a:schemeClr>
                </a:solidFill>
              </a:rPr>
              <a:t>เป็น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บทภาวนาที่ดีที่สุด-สมบูรณ์ที่สุด-และกลายมาเป็นบทภาวนาของพระศาสนจักร”</a:t>
            </a:r>
          </a:p>
          <a:p>
            <a:pPr>
              <a:spcBef>
                <a:spcPts val="3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 err="1">
                <a:solidFill>
                  <a:schemeClr val="accent3">
                    <a:lumMod val="75000"/>
                  </a:schemeClr>
                </a:solidFill>
              </a:rPr>
              <a:t>คร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</a:rPr>
              <a:t>ิสตชนนับแต่สมัยแรก </a:t>
            </a:r>
            <a:r>
              <a:rPr lang="en-US" sz="2000" b="1" dirty="0"/>
              <a:t>=</a:t>
            </a:r>
            <a:r>
              <a:rPr lang="en-US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มีธรรมเนียมสวดบทข้าแต่พระบิดา “วันละสามครั้ง” ตามธรรมประเพณีของบรรดาอัครสาวก </a:t>
            </a:r>
            <a:r>
              <a:rPr lang="th-TH" sz="2800" b="1" dirty="0"/>
              <a:t>บทภาวนานี้</a:t>
            </a:r>
            <a:r>
              <a:rPr lang="th-TH" sz="2800" b="1" dirty="0">
                <a:solidFill>
                  <a:srgbClr val="FFFF00"/>
                </a:solidFill>
              </a:rPr>
              <a:t>ยังเป็นส่วนสำคัญของทุกพิธีกรรม</a:t>
            </a:r>
            <a:r>
              <a:rPr lang="th-TH" sz="2800" b="1" dirty="0"/>
              <a:t> ทั้งในพิธีกรรมทำวัตร ในศีลศักดิ์สิทธิ์ต่างๆ และโดยเฉพาะอย่างยิ่ง </a:t>
            </a:r>
            <a:r>
              <a:rPr lang="th-TH" sz="2800" b="1" dirty="0">
                <a:solidFill>
                  <a:srgbClr val="FFFF00"/>
                </a:solidFill>
              </a:rPr>
              <a:t>ในพิธีมิสซา </a:t>
            </a:r>
            <a:r>
              <a:rPr lang="en-US" dirty="0"/>
              <a:t>-/-</a:t>
            </a: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3774295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894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A36E88-6150-4D81-9B08-DA38EF8A32A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4392706" cy="685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C000"/>
                </a:solidFill>
              </a:rPr>
              <a:t>-ข้าแต่พระบิดาของข้าพเจ้าทั้งหลาย พระองค์สถิตในสวรรค์</a:t>
            </a:r>
            <a:endParaRPr lang="en-US" b="1" dirty="0">
              <a:solidFill>
                <a:srgbClr val="FFC000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 	</a:t>
            </a:r>
            <a:r>
              <a:rPr lang="th-TH" b="1" dirty="0">
                <a:solidFill>
                  <a:srgbClr val="FFFF00"/>
                </a:solidFill>
              </a:rPr>
              <a:t>- มีความไว้วางใจเยี่ยงบุตรต่อบิดา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เราสามารถเรียกพระเจ้าได้ว่าบิดา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FFFF00"/>
                </a:solidFill>
              </a:rPr>
              <a:t>   </a:t>
            </a: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พระบิดานี้เป็นพระบิดาของเราทุกคน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th-TH" b="1" dirty="0">
                <a:solidFill>
                  <a:srgbClr val="FFFF00"/>
                </a:solidFill>
              </a:rPr>
              <a:t>- พระบิดานี้ทรงสถิตในสวรรค์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-พระนามพระองค์จงเป็นที่สักการะ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-พระอาณาจักรจงมาถึง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-พระประสงค์จงสำเร็จในแผ่นดินเหมือนในสวรรค์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-โปรดประทานอาหารประจำวันแก่ข้าพเจ้าทั้งหลายในวันนี้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-โปรดประทานอภัยแก่ข้าพเจ้าเหมือนข้าพเจ้าให้อภัยแก่ผู้อื่น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-โปรดช่วยข้าพเจ้าไม่ให้แพ้การผจญ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b="1" dirty="0"/>
              <a:t>-แต่โปรดช่วยให้พ้นจากความชั่วร้ายเทอญ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35AF65-B052-A0DD-158C-E5452403B4D1}"/>
              </a:ext>
            </a:extLst>
          </p:cNvPr>
          <p:cNvSpPr txBox="1">
            <a:spLocks/>
          </p:cNvSpPr>
          <p:nvPr/>
        </p:nvSpPr>
        <p:spPr>
          <a:xfrm>
            <a:off x="4476207" y="0"/>
            <a:ext cx="7707088" cy="6858000"/>
          </a:xfrm>
          <a:prstGeom prst="rect">
            <a:avLst/>
          </a:prstGeom>
          <a:solidFill>
            <a:srgbClr val="001132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th-TH" sz="3600" b="1" dirty="0">
                <a:solidFill>
                  <a:schemeClr val="accent3">
                    <a:lumMod val="75000"/>
                  </a:schemeClr>
                </a:solidFill>
              </a:rPr>
              <a:t>ตอนที่ 2: ข้าแต่พระบิดาของข้าพเจ้าทั้งหลาย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th-TH" sz="3600" b="1" dirty="0">
                <a:solidFill>
                  <a:schemeClr val="accent3">
                    <a:lumMod val="75000"/>
                  </a:schemeClr>
                </a:solidFill>
              </a:rPr>
              <a:t>พระองค์สถิตในสวรรค์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FFFF00"/>
                </a:solidFill>
              </a:rPr>
              <a:t>ตอนนี้จะอธิบายบทข้าแต่พระบิดา เริ่มด้วยการอธิบายประโยคเริ่มต้นที่ว่า </a:t>
            </a:r>
            <a:r>
              <a:rPr lang="th-TH" sz="2800" b="1" i="1" dirty="0">
                <a:solidFill>
                  <a:srgbClr val="FFC000"/>
                </a:solidFill>
              </a:rPr>
              <a:t>“ข้าแต่พระบิดาของข้าพเจ้าทั้งหลาย พระองค์สถิตในสวรรค์”  </a:t>
            </a:r>
          </a:p>
          <a:p>
            <a:pPr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/>
              <a:t>ประโยคนี้ </a:t>
            </a:r>
            <a:r>
              <a:rPr lang="th-TH" sz="2800" b="1" dirty="0">
                <a:solidFill>
                  <a:srgbClr val="FFFF00"/>
                </a:solidFill>
              </a:rPr>
              <a:t>แบ่งพิจารณาเป็น 4 เรื่อง</a:t>
            </a:r>
            <a:endParaRPr lang="th-TH" sz="2800" b="1" dirty="0"/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800" b="1" dirty="0"/>
              <a:t>	-	การมีความไว้วางใจเยี่ยงบุตรต่อบิดาในการภาวนา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800" b="1" dirty="0"/>
              <a:t>	-	เราสามารถเรียกพระเจ้าว่าพระบิดาได้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800" b="1" dirty="0"/>
              <a:t>	-	พระบิดานี้เป็นพระบิดาของพวกเราทุกคน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800" b="1" dirty="0"/>
              <a:t>	-	พระบิดานี้ทรงสถิตในสวรรค์</a:t>
            </a:r>
          </a:p>
        </p:txBody>
      </p:sp>
    </p:spTree>
    <p:extLst>
      <p:ext uri="{BB962C8B-B14F-4D97-AF65-F5344CB8AC3E}">
        <p14:creationId xmlns:p14="http://schemas.microsoft.com/office/powerpoint/2010/main" val="2565483516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710</TotalTime>
  <Words>8348</Words>
  <Application>Microsoft Office PowerPoint</Application>
  <PresentationFormat>Widescreen</PresentationFormat>
  <Paragraphs>508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Trebuchet MS</vt:lpstr>
      <vt:lpstr>Berlin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152</cp:revision>
  <dcterms:created xsi:type="dcterms:W3CDTF">2025-10-08T02:35:52Z</dcterms:created>
  <dcterms:modified xsi:type="dcterms:W3CDTF">2025-11-22T05:39:46Z</dcterms:modified>
</cp:coreProperties>
</file>