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sldIdLst>
    <p:sldId id="284" r:id="rId2"/>
    <p:sldId id="259" r:id="rId3"/>
    <p:sldId id="267" r:id="rId4"/>
    <p:sldId id="285" r:id="rId5"/>
    <p:sldId id="266" r:id="rId6"/>
    <p:sldId id="260" r:id="rId7"/>
    <p:sldId id="280" r:id="rId8"/>
    <p:sldId id="281" r:id="rId9"/>
    <p:sldId id="261" r:id="rId10"/>
    <p:sldId id="282" r:id="rId11"/>
    <p:sldId id="283" r:id="rId12"/>
    <p:sldId id="264" r:id="rId13"/>
    <p:sldId id="286" r:id="rId14"/>
    <p:sldId id="268" r:id="rId15"/>
    <p:sldId id="269" r:id="rId16"/>
    <p:sldId id="270" r:id="rId17"/>
    <p:sldId id="271" r:id="rId18"/>
    <p:sldId id="321" r:id="rId19"/>
    <p:sldId id="272" r:id="rId20"/>
    <p:sldId id="273" r:id="rId21"/>
    <p:sldId id="274" r:id="rId22"/>
    <p:sldId id="275" r:id="rId23"/>
    <p:sldId id="276" r:id="rId24"/>
    <p:sldId id="277" r:id="rId25"/>
    <p:sldId id="287" r:id="rId26"/>
    <p:sldId id="288" r:id="rId27"/>
    <p:sldId id="289" r:id="rId28"/>
    <p:sldId id="290" r:id="rId29"/>
    <p:sldId id="322" r:id="rId30"/>
    <p:sldId id="291" r:id="rId31"/>
    <p:sldId id="292" r:id="rId32"/>
    <p:sldId id="293" r:id="rId33"/>
    <p:sldId id="294" r:id="rId34"/>
    <p:sldId id="295" r:id="rId35"/>
    <p:sldId id="302" r:id="rId36"/>
    <p:sldId id="303" r:id="rId37"/>
    <p:sldId id="323" r:id="rId38"/>
    <p:sldId id="332" r:id="rId39"/>
    <p:sldId id="328" r:id="rId40"/>
    <p:sldId id="296" r:id="rId41"/>
    <p:sldId id="329" r:id="rId42"/>
    <p:sldId id="331" r:id="rId43"/>
    <p:sldId id="297" r:id="rId44"/>
    <p:sldId id="298" r:id="rId45"/>
    <p:sldId id="299" r:id="rId46"/>
    <p:sldId id="300" r:id="rId47"/>
    <p:sldId id="301" r:id="rId48"/>
    <p:sldId id="304" r:id="rId49"/>
    <p:sldId id="305" r:id="rId50"/>
    <p:sldId id="306" r:id="rId51"/>
    <p:sldId id="307" r:id="rId52"/>
    <p:sldId id="325" r:id="rId53"/>
    <p:sldId id="347" r:id="rId54"/>
    <p:sldId id="319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9338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911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487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2546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3791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738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335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7463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110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130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150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943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2350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979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53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413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099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0E5A76-04B8-4590-8414-3859E1E3252C}" type="datetimeFigureOut">
              <a:rPr lang="th-TH" smtClean="0"/>
              <a:t>21/11/68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C49F535-697D-47F9-8E0F-8F51167B2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4264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D52690-27D1-7916-223C-71AC532DC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8"/>
          <a:stretch/>
        </p:blipFill>
        <p:spPr>
          <a:xfrm>
            <a:off x="2" y="0"/>
            <a:ext cx="37882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96E6C-691B-59E9-057A-7D50E31C4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47" y="0"/>
            <a:ext cx="2264225" cy="164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6CE74B7-7D88-75D7-B64E-5E6FD022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60" y="1735123"/>
            <a:ext cx="2264225" cy="16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7BE1169-8829-30AC-13BE-5180D974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77" y="3508192"/>
            <a:ext cx="2264225" cy="161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34CA0-435A-D2CC-C6C7-21FFFE2D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72" y="5224900"/>
            <a:ext cx="2264225" cy="16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B42FDD-AD00-EFD6-516F-8F214649EB24}"/>
              </a:ext>
            </a:extLst>
          </p:cNvPr>
          <p:cNvSpPr txBox="1">
            <a:spLocks/>
          </p:cNvSpPr>
          <p:nvPr/>
        </p:nvSpPr>
        <p:spPr>
          <a:xfrm>
            <a:off x="6139515" y="-2"/>
            <a:ext cx="6061194" cy="22729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>
                <a:solidFill>
                  <a:srgbClr val="FFFF00"/>
                </a:solidFill>
                <a:cs typeface="+mn-cs"/>
              </a:rPr>
              <a:t>ภาคที่ 4</a:t>
            </a:r>
            <a:br>
              <a:rPr lang="th-TH" sz="4000" b="1" dirty="0">
                <a:solidFill>
                  <a:srgbClr val="FFFF00"/>
                </a:solidFill>
                <a:cs typeface="+mn-cs"/>
              </a:rPr>
            </a:br>
            <a:r>
              <a:rPr lang="th-TH" sz="4000" b="1" dirty="0">
                <a:solidFill>
                  <a:srgbClr val="FFFF00"/>
                </a:solidFill>
                <a:cs typeface="+mn-cs"/>
              </a:rPr>
              <a:t>การอธิษฐานภาวนาของ</a:t>
            </a:r>
            <a:r>
              <a:rPr lang="th-TH" sz="4000" b="1" dirty="0" err="1">
                <a:solidFill>
                  <a:srgbClr val="FFFF00"/>
                </a:solidFill>
                <a:cs typeface="+mn-cs"/>
              </a:rPr>
              <a:t>คร</a:t>
            </a:r>
            <a:r>
              <a:rPr lang="th-TH" sz="4000" b="1" dirty="0">
                <a:solidFill>
                  <a:srgbClr val="FFFF00"/>
                </a:solidFill>
                <a:cs typeface="+mn-cs"/>
              </a:rPr>
              <a:t>ิสตชน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21BA66-6224-9570-D69F-1DD2080A33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26" r="938" b="7400"/>
          <a:stretch/>
        </p:blipFill>
        <p:spPr>
          <a:xfrm>
            <a:off x="6156939" y="2317912"/>
            <a:ext cx="6035064" cy="391343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41F2E2E-A542-41A8-4DAD-34E31C2E3217}"/>
              </a:ext>
            </a:extLst>
          </p:cNvPr>
          <p:cNvSpPr txBox="1">
            <a:spLocks/>
          </p:cNvSpPr>
          <p:nvPr/>
        </p:nvSpPr>
        <p:spPr>
          <a:xfrm>
            <a:off x="6156937" y="6274888"/>
            <a:ext cx="6035063" cy="587476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b="1" dirty="0">
                <a:solidFill>
                  <a:srgbClr val="FFFF00"/>
                </a:solidFill>
                <a:cs typeface="+mn-cs"/>
              </a:rPr>
              <a:t>โดย คุณพ่อวสันต์ พิรุฬห์วงศ์</a:t>
            </a:r>
            <a:r>
              <a:rPr lang="en-US" sz="2400" b="1" dirty="0">
                <a:solidFill>
                  <a:srgbClr val="FFFF00"/>
                </a:solidFill>
                <a:cs typeface="+mn-cs"/>
              </a:rPr>
              <a:t> </a:t>
            </a:r>
            <a:r>
              <a:rPr lang="en-US" sz="2000" b="1" dirty="0">
                <a:solidFill>
                  <a:srgbClr val="FFFF00"/>
                </a:solidFill>
                <a:cs typeface="+mn-cs"/>
              </a:rPr>
              <a:t>CSS.</a:t>
            </a:r>
            <a:endParaRPr lang="th-TH" sz="2400" b="1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21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51F8AA-F354-2353-0F5B-7A2C20E37E3D}"/>
              </a:ext>
            </a:extLst>
          </p:cNvPr>
          <p:cNvSpPr txBox="1">
            <a:spLocks/>
          </p:cNvSpPr>
          <p:nvPr/>
        </p:nvSpPr>
        <p:spPr>
          <a:xfrm>
            <a:off x="4005944" y="1"/>
            <a:ext cx="8186056" cy="47810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000" b="1" dirty="0">
                <a:solidFill>
                  <a:srgbClr val="FF0000"/>
                </a:solidFill>
              </a:rPr>
              <a:t>2)	อับราฮัม: อธิษฐานภาวนาด้วยความเชื่อ</a:t>
            </a:r>
            <a:r>
              <a:rPr lang="th-TH" sz="3000" b="1" dirty="0">
                <a:solidFill>
                  <a:srgbClr val="00B0F0"/>
                </a:solidFill>
              </a:rPr>
              <a:t> </a:t>
            </a:r>
            <a:r>
              <a:rPr lang="th-TH" sz="3000" b="1" dirty="0">
                <a:solidFill>
                  <a:srgbClr val="FF0000"/>
                </a:solidFill>
              </a:rPr>
              <a:t>(2570-2573)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th-TH" sz="2600" b="1" dirty="0">
                <a:solidFill>
                  <a:srgbClr val="FF0000"/>
                </a:solidFill>
              </a:rPr>
              <a:t>อับราฮัม-ต่างจากอาแบล-โนอา</a:t>
            </a:r>
            <a:r>
              <a:rPr lang="th-TH" sz="2600" b="1" dirty="0" err="1">
                <a:solidFill>
                  <a:srgbClr val="FF0000"/>
                </a:solidFill>
              </a:rPr>
              <a:t>ห์</a:t>
            </a:r>
            <a:r>
              <a:rPr lang="th-TH" sz="2600" b="1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th-TH" sz="2600" b="1" dirty="0">
                <a:solidFill>
                  <a:srgbClr val="00B0F0"/>
                </a:solidFill>
              </a:rPr>
              <a:t>เมื่อพระเจ้า</a:t>
            </a:r>
            <a:r>
              <a:rPr lang="th-TH" sz="2600" b="1" u="sng" dirty="0">
                <a:solidFill>
                  <a:srgbClr val="00B0F0"/>
                </a:solidFill>
              </a:rPr>
              <a:t>ทรงเรียก อับราฮัม</a:t>
            </a:r>
            <a:r>
              <a:rPr lang="th-TH" sz="2600" b="1" dirty="0">
                <a:solidFill>
                  <a:srgbClr val="00B0F0"/>
                </a:solidFill>
              </a:rPr>
              <a:t>ก็ออก</a:t>
            </a:r>
            <a:r>
              <a:rPr lang="th-TH" sz="2600" b="1" u="sng" dirty="0">
                <a:solidFill>
                  <a:srgbClr val="00B0F0"/>
                </a:solidFill>
              </a:rPr>
              <a:t>เดินทางทันที </a:t>
            </a:r>
            <a:r>
              <a:rPr lang="th-TH" sz="2600" b="1" dirty="0"/>
              <a:t>“ตามที่องค์พระผู้เป็นเจ้าตรัสสั่ง” (12:4) </a:t>
            </a:r>
            <a:r>
              <a:rPr lang="th-TH" sz="2600" b="1" u="sng" dirty="0">
                <a:solidFill>
                  <a:srgbClr val="00B0F0"/>
                </a:solidFill>
              </a:rPr>
              <a:t>ใจ</a:t>
            </a:r>
            <a:r>
              <a:rPr lang="th-TH" sz="2600" b="1" dirty="0">
                <a:solidFill>
                  <a:srgbClr val="00B0F0"/>
                </a:solidFill>
              </a:rPr>
              <a:t>ของเขา</a:t>
            </a:r>
            <a:r>
              <a:rPr lang="th-TH" sz="2600" b="1" u="sng" dirty="0">
                <a:solidFill>
                  <a:srgbClr val="00B0F0"/>
                </a:solidFill>
              </a:rPr>
              <a:t>เชื่อฟังพระวาจา</a:t>
            </a:r>
            <a:r>
              <a:rPr lang="th-TH" sz="2600" b="1" dirty="0">
                <a:solidFill>
                  <a:srgbClr val="00B0F0"/>
                </a:solidFill>
              </a:rPr>
              <a:t>ของพระเจ้าอย่างเต็มที่ </a:t>
            </a:r>
            <a:r>
              <a:rPr lang="th-TH" sz="2600" b="1" u="sng" dirty="0">
                <a:solidFill>
                  <a:srgbClr val="0070C0"/>
                </a:solidFill>
              </a:rPr>
              <a:t>การมีใจคอยฟังและปฏิบัติตามพระประสงค์ของพระเจ้าถือเป็นสาระสำคัญของการอธิษฐานภาวนา</a:t>
            </a:r>
            <a:r>
              <a:rPr lang="th-TH" sz="2600" b="1" dirty="0">
                <a:solidFill>
                  <a:srgbClr val="0070C0"/>
                </a:solidFill>
              </a:rPr>
              <a:t> </a:t>
            </a:r>
            <a:r>
              <a:rPr lang="th-TH" sz="2600" b="1" dirty="0">
                <a:solidFill>
                  <a:srgbClr val="00B0F0"/>
                </a:solidFill>
              </a:rPr>
              <a:t>การภาวนาของอับราฮัมจึง</a:t>
            </a:r>
            <a:r>
              <a:rPr lang="th-TH" sz="2600" b="1" u="sng" dirty="0">
                <a:solidFill>
                  <a:srgbClr val="00B0F0"/>
                </a:solidFill>
              </a:rPr>
              <a:t>แสดงออกด้วยการกระทำ</a:t>
            </a:r>
            <a:r>
              <a:rPr lang="th-TH" sz="2600" b="1" dirty="0">
                <a:solidFill>
                  <a:srgbClr val="00B0F0"/>
                </a:solidFill>
              </a:rPr>
              <a:t>เป็นส่วนใหญ่ </a:t>
            </a:r>
            <a:r>
              <a:rPr lang="th-TH" sz="2600" b="1" dirty="0"/>
              <a:t>(</a:t>
            </a:r>
            <a:r>
              <a:rPr lang="th-TH" sz="2600" b="1" dirty="0" err="1"/>
              <a:t>ตลอดทั้ง</a:t>
            </a:r>
            <a:r>
              <a:rPr lang="th-TH" sz="2600" b="1" dirty="0"/>
              <a:t>ชีวิต) ท่านเป็นคนเงียบๆ - </a:t>
            </a:r>
            <a:r>
              <a:rPr lang="th-TH" sz="2600" b="1" dirty="0">
                <a:solidFill>
                  <a:srgbClr val="00B0F0"/>
                </a:solidFill>
              </a:rPr>
              <a:t>สร้างพระแท่นบูชาถวายแด่พระเจ้า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th-TH" sz="2600" b="1" u="sng" dirty="0">
                <a:solidFill>
                  <a:srgbClr val="FF0000"/>
                </a:solidFill>
              </a:rPr>
              <a:t>ข้อสังเกต</a:t>
            </a:r>
            <a:r>
              <a:rPr lang="th-TH" sz="2600" b="1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th-TH" sz="2600" b="1" dirty="0">
                <a:solidFill>
                  <a:srgbClr val="FFFF00"/>
                </a:solidFill>
              </a:rPr>
              <a:t>การภาวนาของอับราฮัมมีลักษณะของ</a:t>
            </a:r>
            <a:r>
              <a:rPr lang="th-TH" sz="2600" b="1" u="sng" dirty="0">
                <a:solidFill>
                  <a:srgbClr val="FFFF00"/>
                </a:solidFill>
              </a:rPr>
              <a:t>การทดลองความเชื่อ</a:t>
            </a:r>
            <a:r>
              <a:rPr lang="th-TH" sz="2600" b="1" dirty="0">
                <a:solidFill>
                  <a:srgbClr val="FFFF00"/>
                </a:solidFill>
              </a:rPr>
              <a:t>ในพระเจ้า </a:t>
            </a:r>
            <a:r>
              <a:rPr lang="th-TH" sz="2600" b="1" dirty="0"/>
              <a:t>(การต่อสู้) และ</a:t>
            </a:r>
            <a:r>
              <a:rPr lang="th-TH" sz="2600" b="1" dirty="0">
                <a:solidFill>
                  <a:srgbClr val="FFFF00"/>
                </a:solidFill>
              </a:rPr>
              <a:t>พระเจ้าก็ได้ทดลองความเชื่อครั้งสำคัญที่สุด – การถวายอิสอ</a:t>
            </a:r>
            <a:r>
              <a:rPr lang="th-TH" sz="2600" b="1" dirty="0" err="1">
                <a:solidFill>
                  <a:srgbClr val="FFFF00"/>
                </a:solidFill>
              </a:rPr>
              <a:t>ัค</a:t>
            </a:r>
            <a:r>
              <a:rPr lang="th-TH" sz="2600" b="1" dirty="0">
                <a:solidFill>
                  <a:srgbClr val="FFFF00"/>
                </a:solidFill>
              </a:rPr>
              <a:t> – แต่อับราฮัมยังเชื่ออย่างมั่นคงในพระเจ้า (ชนะ)</a:t>
            </a:r>
            <a:endParaRPr lang="th-TH" sz="2600" b="1" u="sng" dirty="0">
              <a:solidFill>
                <a:srgbClr val="FFFF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53ACA2-343D-C3D6-FBDB-7DF7FBB1DAAC}"/>
              </a:ext>
            </a:extLst>
          </p:cNvPr>
          <p:cNvSpPr txBox="1">
            <a:spLocks/>
          </p:cNvSpPr>
          <p:nvPr/>
        </p:nvSpPr>
        <p:spPr>
          <a:xfrm>
            <a:off x="4005944" y="4850674"/>
            <a:ext cx="8186056" cy="200732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sz="2600" b="1" u="sng" dirty="0">
                <a:solidFill>
                  <a:srgbClr val="FF0000"/>
                </a:solidFill>
              </a:rPr>
              <a:t>สรุป</a:t>
            </a:r>
            <a:r>
              <a:rPr lang="en-US" sz="2600" b="1" dirty="0">
                <a:solidFill>
                  <a:srgbClr val="FF0000"/>
                </a:solidFill>
              </a:rPr>
              <a:t>	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=</a:t>
            </a:r>
            <a:r>
              <a:rPr lang="en-US" sz="2600" b="1" dirty="0">
                <a:solidFill>
                  <a:srgbClr val="FFFF00"/>
                </a:solidFill>
              </a:rPr>
              <a:t>	</a:t>
            </a:r>
            <a:r>
              <a:rPr lang="th-TH" sz="2600" b="1" u="sng" dirty="0">
                <a:solidFill>
                  <a:srgbClr val="FF0000"/>
                </a:solidFill>
              </a:rPr>
              <a:t>เหมือน</a:t>
            </a:r>
            <a:r>
              <a:rPr lang="th-TH" sz="2600" b="1" dirty="0">
                <a:solidFill>
                  <a:srgbClr val="FFFF00"/>
                </a:solidFill>
              </a:rPr>
              <a:t>อาแบล-เอโนช-โนอา</a:t>
            </a:r>
            <a:r>
              <a:rPr lang="th-TH" sz="2600" b="1" dirty="0" err="1">
                <a:solidFill>
                  <a:srgbClr val="FFFF00"/>
                </a:solidFill>
              </a:rPr>
              <a:t>ห์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th-TH" sz="2600" b="1" dirty="0">
                <a:solidFill>
                  <a:srgbClr val="FFFF00"/>
                </a:solidFill>
              </a:rPr>
              <a:t>คือ เป็นเรื่องของความสัมพันธ์ระหว่างพระ		เจ้ากับมนุษย์-ถวายเครื่องบูชา-ปฏิบัติตามพระบัญชา- พระเจ้าพอพระทัย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>
                <a:solidFill>
                  <a:srgbClr val="FFFF00"/>
                </a:solidFill>
              </a:rPr>
              <a:t>		และอวยพรเขา-ลูกหลาน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>
                <a:solidFill>
                  <a:srgbClr val="FFFF00"/>
                </a:solidFill>
              </a:rPr>
              <a:t>	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=</a:t>
            </a:r>
            <a:r>
              <a:rPr lang="en-US" sz="2600" b="1" dirty="0">
                <a:solidFill>
                  <a:srgbClr val="FFFF00"/>
                </a:solidFill>
              </a:rPr>
              <a:t>	</a:t>
            </a:r>
            <a:r>
              <a:rPr lang="th-TH" sz="2600" b="1" u="sng" dirty="0">
                <a:solidFill>
                  <a:srgbClr val="FF0000"/>
                </a:solidFill>
              </a:rPr>
              <a:t>เพิ่มเติม</a:t>
            </a:r>
            <a:r>
              <a:rPr lang="th-TH" sz="2600" b="1" dirty="0">
                <a:solidFill>
                  <a:srgbClr val="FFFF00"/>
                </a:solidFill>
              </a:rPr>
              <a:t> คือ มีใจคอยฟังและปฏิบัติตามพระประสงค์เสมอ-การทดลอง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-/-</a:t>
            </a:r>
            <a:endParaRPr lang="th-TH" sz="2600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AE518-6BB9-AD46-A640-88F61FAC9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6" r="8419"/>
          <a:stretch/>
        </p:blipFill>
        <p:spPr>
          <a:xfrm>
            <a:off x="0" y="-19052"/>
            <a:ext cx="3936265" cy="27432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8E678F-27F3-FB31-9C83-C9F4707E39EB}"/>
              </a:ext>
            </a:extLst>
          </p:cNvPr>
          <p:cNvSpPr txBox="1">
            <a:spLocks/>
          </p:cNvSpPr>
          <p:nvPr/>
        </p:nvSpPr>
        <p:spPr>
          <a:xfrm>
            <a:off x="-6" y="2760617"/>
            <a:ext cx="3936265" cy="409738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1)	ในการเนรมิตสร้าง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2)	อับราฮัม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3)	โมเสส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4)	กษัตริย์ดาวิด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5)	เอลียา</a:t>
            </a:r>
            <a:r>
              <a:rPr lang="th-TH" b="1" dirty="0" err="1">
                <a:solidFill>
                  <a:schemeClr val="bg1"/>
                </a:solidFill>
              </a:rPr>
              <a:t>ห์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6)	เพลงสดุดี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4130711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3C9124-1F94-4D78-1981-17470F69ED82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3)	โมเสส: อธิษฐานภาวนาในฐานะคนกลาง (2574-2577)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B0F0"/>
                </a:solidFill>
              </a:rPr>
              <a:t>การอธิษฐานภาวนาของโมเสสมีรูปแบบเป็น </a:t>
            </a:r>
            <a:r>
              <a:rPr lang="th-TH" sz="2800" b="1" u="sng" dirty="0">
                <a:solidFill>
                  <a:srgbClr val="FF0000"/>
                </a:solidFill>
              </a:rPr>
              <a:t>“การอธิษฐานภาวนาวอนขอแทน</a:t>
            </a:r>
            <a:r>
              <a:rPr lang="th-TH" sz="2800" b="1" dirty="0">
                <a:solidFill>
                  <a:srgbClr val="FF0000"/>
                </a:solidFill>
              </a:rPr>
              <a:t>” </a:t>
            </a:r>
            <a:r>
              <a:rPr lang="th-TH" sz="2800" b="1" dirty="0">
                <a:solidFill>
                  <a:srgbClr val="00B0F0"/>
                </a:solidFill>
              </a:rPr>
              <a:t>โดยมี</a:t>
            </a:r>
            <a:r>
              <a:rPr lang="th-TH" sz="2800" b="1" u="sng" dirty="0">
                <a:solidFill>
                  <a:srgbClr val="00B0F0"/>
                </a:solidFill>
              </a:rPr>
              <a:t>พระเจ้าเป็นผู้ริเริ่ม </a:t>
            </a:r>
            <a:r>
              <a:rPr lang="th-TH" sz="2800" b="1" dirty="0">
                <a:solidFill>
                  <a:srgbClr val="00B0F0"/>
                </a:solidFill>
              </a:rPr>
              <a:t>คือ ทรงเรียกโมเสสจากกลางพุ่มไม้ที่ลุกเป็นไฟและทรงเปิดเผยพระประสงค์ของพระองค์ที่ต้องการช่วยมนุษย์ </a:t>
            </a:r>
            <a:r>
              <a:rPr lang="th-TH" sz="2800" b="1" dirty="0"/>
              <a:t>และหลังจากโมเสสได้ซักถามพระเจ้าจนแน่ใจแล้ว </a:t>
            </a:r>
            <a:r>
              <a:rPr lang="th-TH" sz="2800" b="1" dirty="0">
                <a:solidFill>
                  <a:srgbClr val="00B0F0"/>
                </a:solidFill>
              </a:rPr>
              <a:t>ก็</a:t>
            </a:r>
            <a:r>
              <a:rPr lang="th-TH" sz="2800" b="1" u="sng" dirty="0">
                <a:solidFill>
                  <a:srgbClr val="00B0F0"/>
                </a:solidFill>
              </a:rPr>
              <a:t>ตอบรับ</a:t>
            </a:r>
            <a:r>
              <a:rPr lang="th-TH" sz="2800" b="1" dirty="0">
                <a:solidFill>
                  <a:srgbClr val="00B0F0"/>
                </a:solidFill>
              </a:rPr>
              <a:t>แผนการของพระเจ้านี้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FF00"/>
                </a:solidFill>
              </a:rPr>
              <a:t>และตลอดพันธกิจ พระเจ้าก็ </a:t>
            </a:r>
            <a:r>
              <a:rPr lang="th-TH" sz="2800" b="1" u="sng" dirty="0">
                <a:solidFill>
                  <a:srgbClr val="FF0000"/>
                </a:solidFill>
              </a:rPr>
              <a:t>“ทรงสนทนากับโมเสสตามลำพัง” </a:t>
            </a:r>
            <a:r>
              <a:rPr lang="th-TH" sz="2800" b="1" dirty="0">
                <a:solidFill>
                  <a:srgbClr val="FFFF00"/>
                </a:solidFill>
              </a:rPr>
              <a:t>เหมือนเพื่อนคุยกันอยู่ตลอดเวลา (</a:t>
            </a:r>
            <a:r>
              <a:rPr lang="th-TH" sz="2800" b="1" dirty="0" err="1">
                <a:solidFill>
                  <a:srgbClr val="FFFF00"/>
                </a:solidFill>
              </a:rPr>
              <a:t>อพย</a:t>
            </a:r>
            <a:r>
              <a:rPr lang="th-TH" sz="2800" b="1" dirty="0">
                <a:solidFill>
                  <a:srgbClr val="FFFF00"/>
                </a:solidFill>
              </a:rPr>
              <a:t>.33:11) โมเสสสนทนากับองค์พระผู้เป็นเจ้า</a:t>
            </a:r>
            <a:r>
              <a:rPr lang="th-TH" sz="2800" b="1" dirty="0"/>
              <a:t>หลายครั้งเป็นเวลานาน ขึ้นไปบนภูเขา</a:t>
            </a:r>
            <a:r>
              <a:rPr lang="th-TH" sz="2800" b="1" u="sng" dirty="0">
                <a:solidFill>
                  <a:srgbClr val="FFFF00"/>
                </a:solidFill>
              </a:rPr>
              <a:t>เพื่อฟังพระเจ้าตรัสและเพื่อวอนขอแทนประชากร (ทำบาป)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/>
              <a:t>แล้วลงมาพบประชากรเพื่อนำพระวาจาของพระเจ้ามาบอกและนำพวกเขาให้ปฏิบัติตาม ด้วยเหตุนี้ พระคัมภีร์จึงยกย่องโมเสสว่า </a:t>
            </a:r>
            <a:r>
              <a:rPr lang="th-TH" sz="2800" b="1" dirty="0">
                <a:solidFill>
                  <a:srgbClr val="FFFF00"/>
                </a:solidFill>
              </a:rPr>
              <a:t>“เป็นคน</a:t>
            </a:r>
            <a:r>
              <a:rPr lang="th-TH" sz="2800" b="1" u="sng" dirty="0">
                <a:solidFill>
                  <a:srgbClr val="FFFF00"/>
                </a:solidFill>
              </a:rPr>
              <a:t>ถ่อมตน </a:t>
            </a:r>
            <a:r>
              <a:rPr lang="th-TH" sz="2800" b="1" dirty="0">
                <a:solidFill>
                  <a:srgbClr val="FFFF00"/>
                </a:solidFill>
              </a:rPr>
              <a:t>เขาเป็นคนถ่อมตนมากกว่าใครๆ บนแผ่นดิน” </a:t>
            </a:r>
            <a:r>
              <a:rPr lang="th-TH" sz="2800" b="1" dirty="0"/>
              <a:t>(กดว.12:3)</a:t>
            </a:r>
            <a:endParaRPr lang="th-TH" sz="2800" b="1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3A6F31-50C6-FE0B-6639-EFBB75F8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" y="-2"/>
            <a:ext cx="3936265" cy="27083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1BCBC-86CD-8860-A4B8-A996489BD14C}"/>
              </a:ext>
            </a:extLst>
          </p:cNvPr>
          <p:cNvSpPr txBox="1">
            <a:spLocks/>
          </p:cNvSpPr>
          <p:nvPr/>
        </p:nvSpPr>
        <p:spPr>
          <a:xfrm>
            <a:off x="-6" y="2760617"/>
            <a:ext cx="3936265" cy="409738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1)	ในการเนรมิตสร้าง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2)	อับราฮัม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3)	โมเสส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4)	กษัตริย์ดาวิด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5)	เอลียา</a:t>
            </a:r>
            <a:r>
              <a:rPr lang="th-TH" b="1" dirty="0" err="1">
                <a:solidFill>
                  <a:schemeClr val="bg1"/>
                </a:solidFill>
              </a:rPr>
              <a:t>ห์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6)	เพลงสดุดี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488899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0284-5EF9-E5DC-8E6D-EE379528D6CF}"/>
              </a:ext>
            </a:extLst>
          </p:cNvPr>
          <p:cNvSpPr txBox="1">
            <a:spLocks/>
          </p:cNvSpPr>
          <p:nvPr/>
        </p:nvSpPr>
        <p:spPr>
          <a:xfrm>
            <a:off x="4005942" y="1"/>
            <a:ext cx="8186057" cy="44500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FF00"/>
                </a:solidFill>
              </a:rPr>
              <a:t>ประเด็นสำคัญต่อมาคือ </a:t>
            </a:r>
            <a:r>
              <a:rPr lang="th-TH" sz="2800" b="1" dirty="0">
                <a:solidFill>
                  <a:srgbClr val="FF0000"/>
                </a:solidFill>
              </a:rPr>
              <a:t>“การตอบรับแผนการ-พระประสงค์ของพระเจ้า ของโมเสสนั้น ไม่ใช่เพื่อตัวของโมเสสเลย” </a:t>
            </a:r>
            <a:r>
              <a:rPr lang="th-TH" sz="2800" b="1" dirty="0"/>
              <a:t>แต่เพื่อความรอดพ้นของประชากรของพระเจ้า </a:t>
            </a:r>
            <a:r>
              <a:rPr lang="th-TH" sz="2800" b="1" dirty="0">
                <a:solidFill>
                  <a:srgbClr val="FFFF00"/>
                </a:solidFill>
              </a:rPr>
              <a:t>เช่นเดียวกับคำวอนขอหรือการอธิฐานภาวนาของโมเสส </a:t>
            </a:r>
            <a:r>
              <a:rPr lang="th-TH" sz="2800" b="1" u="sng" dirty="0">
                <a:solidFill>
                  <a:srgbClr val="FFFF00"/>
                </a:solidFill>
              </a:rPr>
              <a:t>ท่านวอนขอไม่ใช่เพื่อตนเองเลย </a:t>
            </a:r>
            <a:r>
              <a:rPr lang="th-TH" sz="2800" b="1" u="sng" dirty="0">
                <a:solidFill>
                  <a:srgbClr val="FF0000"/>
                </a:solidFill>
              </a:rPr>
              <a:t>แต่เพื่อประชากร</a:t>
            </a:r>
            <a:r>
              <a:rPr lang="th-TH" sz="2800" b="1" u="sng" dirty="0">
                <a:solidFill>
                  <a:srgbClr val="FFFF00"/>
                </a:solidFill>
              </a:rPr>
              <a:t>ที่พระเจ้าทรงเรียกมา</a:t>
            </a:r>
            <a:r>
              <a:rPr lang="th-TH" sz="2800" b="1" dirty="0">
                <a:solidFill>
                  <a:srgbClr val="FFFF00"/>
                </a:solidFill>
              </a:rPr>
              <a:t>ให้เป็นของพระองค์ โดยเฉพาะอย่างยิ่ง ในยามที่ประชากรเหล่านั้นได้ละทิ้งพระเจ้า </a:t>
            </a:r>
            <a:r>
              <a:rPr lang="th-TH" sz="2800" b="1" u="sng" dirty="0">
                <a:solidFill>
                  <a:srgbClr val="FFFF00"/>
                </a:solidFill>
              </a:rPr>
              <a:t>โมเสสก็ยังเป็นคนกลางวิงวอนขอการอภัยแทนประชากรเหล่านั้น </a:t>
            </a:r>
            <a:r>
              <a:rPr lang="th-TH" sz="2800" b="1" dirty="0">
                <a:solidFill>
                  <a:srgbClr val="FFFF00"/>
                </a:solidFill>
              </a:rPr>
              <a:t>และพระเจ้าก็รับฟังและไม่อาจละทิ้งประชากรที่เรียกขานพระนามของพระองค์ได้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3EE8AC-39CD-BBBD-E45D-1B04005D14B1}"/>
              </a:ext>
            </a:extLst>
          </p:cNvPr>
          <p:cNvSpPr txBox="1">
            <a:spLocks/>
          </p:cNvSpPr>
          <p:nvPr/>
        </p:nvSpPr>
        <p:spPr>
          <a:xfrm>
            <a:off x="4005943" y="4545106"/>
            <a:ext cx="8186057" cy="231289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th-TH" sz="2800" b="1" u="sng" dirty="0">
                <a:solidFill>
                  <a:srgbClr val="FF0000"/>
                </a:solidFill>
              </a:rPr>
              <a:t>สรุป</a:t>
            </a:r>
            <a:r>
              <a:rPr lang="th-TH" sz="2800" b="1" u="sng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=</a:t>
            </a:r>
            <a:r>
              <a:rPr lang="th-TH" sz="2800" b="1" dirty="0">
                <a:solidFill>
                  <a:srgbClr val="FFFF00"/>
                </a:solidFill>
              </a:rPr>
              <a:t>	</a:t>
            </a:r>
            <a:r>
              <a:rPr lang="th-TH" sz="2800" b="1" dirty="0">
                <a:solidFill>
                  <a:srgbClr val="FF0000"/>
                </a:solidFill>
              </a:rPr>
              <a:t>สิ่งใหม่ </a:t>
            </a:r>
            <a:r>
              <a:rPr lang="th-TH" sz="2800" b="1" dirty="0">
                <a:solidFill>
                  <a:srgbClr val="FFFF00"/>
                </a:solidFill>
              </a:rPr>
              <a:t>คือ </a:t>
            </a:r>
            <a:r>
              <a:rPr lang="th-TH" sz="2800" b="1" u="sng" dirty="0">
                <a:solidFill>
                  <a:srgbClr val="FFFF00"/>
                </a:solidFill>
              </a:rPr>
              <a:t>การภาวนาเพื่อวอนขอแทนผู้อื่น </a:t>
            </a:r>
            <a:r>
              <a:rPr lang="th-TH" sz="2800" b="1" dirty="0">
                <a:solidFill>
                  <a:srgbClr val="FFFF00"/>
                </a:solidFill>
              </a:rPr>
              <a:t>ซึ่งเป็นการ</a:t>
            </a:r>
            <a:r>
              <a:rPr lang="th-TH" sz="2800" b="1" u="sng" dirty="0">
                <a:solidFill>
                  <a:srgbClr val="FFFF00"/>
                </a:solidFill>
              </a:rPr>
              <a:t>กล่าว	</a:t>
            </a:r>
            <a:r>
              <a:rPr lang="en-US" sz="2800" b="1" dirty="0">
                <a:solidFill>
                  <a:srgbClr val="FFFF00"/>
                </a:solidFill>
              </a:rPr>
              <a:t>		</a:t>
            </a:r>
            <a:r>
              <a:rPr lang="th-TH" sz="2800" b="1" dirty="0">
                <a:solidFill>
                  <a:srgbClr val="FFFF00"/>
                </a:solidFill>
              </a:rPr>
              <a:t>	</a:t>
            </a:r>
            <a:r>
              <a:rPr lang="th-TH" sz="2800" b="1" u="sng" dirty="0">
                <a:solidFill>
                  <a:srgbClr val="FFFF00"/>
                </a:solidFill>
              </a:rPr>
              <a:t>ล่วงหน้า</a:t>
            </a:r>
            <a:r>
              <a:rPr lang="th-TH" sz="2800" b="1" dirty="0">
                <a:solidFill>
                  <a:srgbClr val="FFFF00"/>
                </a:solidFill>
              </a:rPr>
              <a:t>ถึงการอ้อนวอนแทนของคนกลางเพียงผู้เดียวคือ </a:t>
            </a:r>
            <a:r>
              <a:rPr lang="th-TH" sz="2800" b="1" u="sng" dirty="0">
                <a:solidFill>
                  <a:srgbClr val="FFFF00"/>
                </a:solidFill>
              </a:rPr>
              <a:t>พระเยซู </a:t>
            </a:r>
            <a:r>
              <a:rPr lang="th-TH" sz="2800" b="1" dirty="0">
                <a:solidFill>
                  <a:srgbClr val="FFFF00"/>
                </a:solidFill>
              </a:rPr>
              <a:t>		</a:t>
            </a:r>
            <a:r>
              <a:rPr lang="th-TH" sz="2800" b="1" u="sng" dirty="0" err="1">
                <a:solidFill>
                  <a:srgbClr val="FFFF00"/>
                </a:solidFill>
              </a:rPr>
              <a:t>คร</a:t>
            </a:r>
            <a:r>
              <a:rPr lang="th-TH" sz="2800" b="1" u="sng" dirty="0">
                <a:solidFill>
                  <a:srgbClr val="FFFF00"/>
                </a:solidFill>
              </a:rPr>
              <a:t>ิสตเจ้า</a:t>
            </a:r>
            <a:r>
              <a:rPr lang="en-US" sz="2800" b="1" dirty="0">
                <a:solidFill>
                  <a:srgbClr val="FFFF00"/>
                </a:solidFill>
              </a:rPr>
              <a:t>  </a:t>
            </a:r>
            <a:r>
              <a:rPr lang="en-US" dirty="0">
                <a:solidFill>
                  <a:srgbClr val="FFFF00"/>
                </a:solidFill>
              </a:rPr>
              <a:t>-/-</a:t>
            </a:r>
            <a:endParaRPr lang="th-TH" sz="2800" u="sng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33074-5C3C-6263-398B-ADFFAF1D8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65"/>
          <a:stretch/>
        </p:blipFill>
        <p:spPr>
          <a:xfrm>
            <a:off x="-6" y="8710"/>
            <a:ext cx="3936265" cy="271707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CFEC6C-B610-8F0F-3215-8780AC42F974}"/>
              </a:ext>
            </a:extLst>
          </p:cNvPr>
          <p:cNvSpPr txBox="1">
            <a:spLocks/>
          </p:cNvSpPr>
          <p:nvPr/>
        </p:nvSpPr>
        <p:spPr>
          <a:xfrm>
            <a:off x="-6" y="2760617"/>
            <a:ext cx="3936265" cy="409738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1)	ในการเนรมิตสร้าง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2)	อับราฮัม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3)	โมเสส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4)	กษัตริย์ดาวิด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5)	เอลียา</a:t>
            </a:r>
            <a:r>
              <a:rPr lang="th-TH" b="1" dirty="0" err="1">
                <a:solidFill>
                  <a:schemeClr val="bg1"/>
                </a:solidFill>
              </a:rPr>
              <a:t>ห์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6)	เพลงสดุดี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247908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1367A9-3FD9-8DA3-A65E-93CE4ED1C556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53470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4)	กษัตริย์ดาวิด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th-TH" sz="3200" b="1" dirty="0">
                <a:solidFill>
                  <a:srgbClr val="FF0000"/>
                </a:solidFill>
              </a:rPr>
              <a:t>ดำเนินชีวิตตามพระประสงค์ (2574-2577)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rgbClr val="00B0F0"/>
                </a:solidFill>
              </a:rPr>
              <a:t>การภาวนาได้รับ</a:t>
            </a:r>
            <a:r>
              <a:rPr lang="th-TH" sz="2700" b="1" u="sng" dirty="0">
                <a:solidFill>
                  <a:srgbClr val="00B0F0"/>
                </a:solidFill>
              </a:rPr>
              <a:t>การพัฒนา</a:t>
            </a:r>
            <a:r>
              <a:rPr lang="th-TH" sz="2700" b="1" dirty="0">
                <a:solidFill>
                  <a:srgbClr val="00B0F0"/>
                </a:solidFill>
              </a:rPr>
              <a:t>โดยผู้นำ-ผู้ปกครอง – </a:t>
            </a:r>
            <a:r>
              <a:rPr lang="th-TH" sz="2700" b="1" u="sng" dirty="0">
                <a:solidFill>
                  <a:srgbClr val="00B0F0"/>
                </a:solidFill>
              </a:rPr>
              <a:t>มีการสอน</a:t>
            </a:r>
            <a:r>
              <a:rPr lang="th-TH" sz="2700" b="1" dirty="0">
                <a:solidFill>
                  <a:srgbClr val="00B0F0"/>
                </a:solidFill>
              </a:rPr>
              <a:t>ให้รู้จักการภาวนา เช่น </a:t>
            </a:r>
            <a:r>
              <a:rPr lang="th-TH" sz="2700" b="1" u="sng" dirty="0">
                <a:solidFill>
                  <a:srgbClr val="00B0F0"/>
                </a:solidFill>
              </a:rPr>
              <a:t>ซามูเอล</a:t>
            </a:r>
            <a:r>
              <a:rPr lang="th-TH" sz="2700" b="1" dirty="0">
                <a:solidFill>
                  <a:srgbClr val="00B0F0"/>
                </a:solidFill>
              </a:rPr>
              <a:t>เรียนรู้จากมารดาว่าในการภาวนา</a:t>
            </a:r>
            <a:r>
              <a:rPr lang="th-TH" sz="2700" b="1" u="sng" dirty="0">
                <a:solidFill>
                  <a:srgbClr val="00B0F0"/>
                </a:solidFill>
              </a:rPr>
              <a:t>จะต้อง “ไปอยู่เฉพาะพระพักตร์พระเจ้า”</a:t>
            </a:r>
            <a:r>
              <a:rPr lang="th-TH" sz="2700" b="1" dirty="0">
                <a:solidFill>
                  <a:srgbClr val="00B0F0"/>
                </a:solidFill>
              </a:rPr>
              <a:t> ต่อมาเรียนรู้จากสมณะเอลีว่าในการภาวนา</a:t>
            </a:r>
            <a:r>
              <a:rPr lang="th-TH" sz="2700" b="1" u="sng" dirty="0">
                <a:solidFill>
                  <a:srgbClr val="00B0F0"/>
                </a:solidFill>
              </a:rPr>
              <a:t>จะต้องฟังว่าพระเจ้าตรัสอะไร </a:t>
            </a:r>
            <a:r>
              <a:rPr lang="th-TH" sz="2700" b="1" i="1" dirty="0"/>
              <a:t>“โปรดตรัสมาเถิด ผู้รับใช้ของพระองค์กำลังฟังอยู่” </a:t>
            </a:r>
            <a:r>
              <a:rPr lang="th-TH" sz="2700" b="1" dirty="0"/>
              <a:t>(1ซมอ.3:9-10) </a:t>
            </a:r>
            <a:r>
              <a:rPr lang="th-TH" sz="2700" b="1" dirty="0">
                <a:solidFill>
                  <a:srgbClr val="00B0F0"/>
                </a:solidFill>
              </a:rPr>
              <a:t>ที่สุดซามูเอ</a:t>
            </a:r>
            <a:r>
              <a:rPr lang="th-TH" sz="2700" b="1" dirty="0" err="1">
                <a:solidFill>
                  <a:srgbClr val="00B0F0"/>
                </a:solidFill>
              </a:rPr>
              <a:t>ลค่อย</a:t>
            </a:r>
            <a:r>
              <a:rPr lang="th-TH" sz="2700" b="1" dirty="0">
                <a:solidFill>
                  <a:srgbClr val="00B0F0"/>
                </a:solidFill>
              </a:rPr>
              <a:t>ๆ </a:t>
            </a:r>
            <a:r>
              <a:rPr lang="th-TH" sz="2700" b="1" u="sng" dirty="0">
                <a:solidFill>
                  <a:srgbClr val="00B0F0"/>
                </a:solidFill>
              </a:rPr>
              <a:t>รู้จักคุณค่าและความสำคัญของการวอนขอแทนผู้อื่น</a:t>
            </a:r>
            <a:r>
              <a:rPr lang="th-TH" sz="2700" b="1" dirty="0">
                <a:solidFill>
                  <a:srgbClr val="00B0F0"/>
                </a:solidFill>
              </a:rPr>
              <a:t> </a:t>
            </a:r>
            <a:r>
              <a:rPr lang="th-TH" sz="2700" b="1" i="1" dirty="0">
                <a:solidFill>
                  <a:srgbClr val="00B0F0"/>
                </a:solidFill>
              </a:rPr>
              <a:t>“ข้าพเจ้าจะไม่เลิกอธิษฐานเพื่อท่านทั้งหลาย...เพื่อข้าพเจ้าจะไม่ต้องทำบาปผิดต่อองค์พระผู้เป็นเจ้า</a:t>
            </a:r>
            <a:r>
              <a:rPr lang="th-TH" sz="2700" b="1" dirty="0">
                <a:solidFill>
                  <a:srgbClr val="00B0F0"/>
                </a:solidFill>
              </a:rPr>
              <a:t>” </a:t>
            </a:r>
            <a:r>
              <a:rPr lang="th-TH" sz="2700" b="1" dirty="0"/>
              <a:t>(1ซมอ.12:23)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rgbClr val="FFFF00"/>
                </a:solidFill>
              </a:rPr>
              <a:t>ตัวอย่างที่ดีที่สุดคือ </a:t>
            </a:r>
            <a:r>
              <a:rPr lang="th-TH" sz="2700" b="1" u="sng" dirty="0">
                <a:solidFill>
                  <a:srgbClr val="FF0000"/>
                </a:solidFill>
              </a:rPr>
              <a:t>กษัตริย์ดาวิด</a:t>
            </a:r>
            <a:r>
              <a:rPr lang="th-TH" sz="2700" b="1" dirty="0">
                <a:solidFill>
                  <a:srgbClr val="FF0000"/>
                </a:solidFill>
              </a:rPr>
              <a:t> ผู้ประพฤติและปฏิบัติตน “ตามพระประสงค์ของพระเจ้า”</a:t>
            </a: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700" b="1" dirty="0">
                <a:solidFill>
                  <a:srgbClr val="FFFF00"/>
                </a:solidFill>
              </a:rPr>
              <a:t> </a:t>
            </a:r>
            <a:r>
              <a:rPr lang="th-TH" sz="2700" b="1" dirty="0"/>
              <a:t>- เป็นผู้ปกครองที่</a:t>
            </a:r>
            <a:r>
              <a:rPr lang="th-TH" sz="2700" b="1" dirty="0">
                <a:solidFill>
                  <a:srgbClr val="FFFF00"/>
                </a:solidFill>
              </a:rPr>
              <a:t>ภาวนาเพื่อ</a:t>
            </a:r>
            <a:r>
              <a:rPr lang="th-TH" sz="2700" b="1" u="sng" dirty="0">
                <a:solidFill>
                  <a:srgbClr val="FFFF00"/>
                </a:solidFill>
              </a:rPr>
              <a:t>ผู้อื่น</a:t>
            </a:r>
            <a:r>
              <a:rPr lang="th-TH" sz="2700" b="1" dirty="0">
                <a:solidFill>
                  <a:srgbClr val="FFFF00"/>
                </a:solidFill>
              </a:rPr>
              <a:t>-</a:t>
            </a:r>
            <a:r>
              <a:rPr lang="th-TH" sz="2700" b="1" u="sng" dirty="0">
                <a:solidFill>
                  <a:srgbClr val="FFFF00"/>
                </a:solidFill>
              </a:rPr>
              <a:t>ประชากร</a:t>
            </a:r>
            <a:r>
              <a:rPr lang="th-TH" sz="2700" b="1" dirty="0"/>
              <a:t>-ในนามประชากร – </a:t>
            </a:r>
            <a:r>
              <a:rPr lang="th-TH" sz="2700" b="1" dirty="0">
                <a:solidFill>
                  <a:srgbClr val="FFFF00"/>
                </a:solidFill>
              </a:rPr>
              <a:t>เป็นตัวอย่างเรื่องการรู้จัก</a:t>
            </a:r>
            <a:r>
              <a:rPr lang="th-TH" sz="2700" b="1" u="sng" dirty="0">
                <a:solidFill>
                  <a:srgbClr val="FFFF00"/>
                </a:solidFill>
              </a:rPr>
              <a:t>ยอมรับผิด</a:t>
            </a:r>
            <a:r>
              <a:rPr lang="th-TH" sz="2700" b="1" dirty="0">
                <a:solidFill>
                  <a:srgbClr val="FFFF00"/>
                </a:solidFill>
              </a:rPr>
              <a:t>ในการภาวนา</a:t>
            </a:r>
            <a:endParaRPr lang="th-TH" sz="2700" b="1" u="sng" dirty="0">
              <a:solidFill>
                <a:srgbClr val="FFFF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6AA8A4-A042-8C06-A23F-1273CC3107B6}"/>
              </a:ext>
            </a:extLst>
          </p:cNvPr>
          <p:cNvSpPr txBox="1">
            <a:spLocks/>
          </p:cNvSpPr>
          <p:nvPr/>
        </p:nvSpPr>
        <p:spPr>
          <a:xfrm>
            <a:off x="4005943" y="5434149"/>
            <a:ext cx="8186057" cy="14195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sz="2600" b="1" u="sng" dirty="0">
                <a:solidFill>
                  <a:srgbClr val="FF0000"/>
                </a:solidFill>
              </a:rPr>
              <a:t>สรุป</a:t>
            </a:r>
            <a:r>
              <a:rPr lang="en-US" sz="2600" b="1" dirty="0">
                <a:solidFill>
                  <a:srgbClr val="FFFF00"/>
                </a:solidFill>
              </a:rPr>
              <a:t>  </a:t>
            </a:r>
            <a:r>
              <a:rPr lang="en-US" sz="2000" dirty="0">
                <a:solidFill>
                  <a:srgbClr val="FFFF00"/>
                </a:solidFill>
              </a:rPr>
              <a:t>=</a:t>
            </a:r>
            <a:r>
              <a:rPr lang="th-TH" sz="2600" b="1" dirty="0">
                <a:solidFill>
                  <a:srgbClr val="FFFF00"/>
                </a:solidFill>
              </a:rPr>
              <a:t>	</a:t>
            </a:r>
            <a:r>
              <a:rPr lang="th-TH" sz="2600" b="1" dirty="0">
                <a:solidFill>
                  <a:srgbClr val="FF0000"/>
                </a:solidFill>
              </a:rPr>
              <a:t>เพิ่มเติมว่า </a:t>
            </a:r>
            <a:r>
              <a:rPr lang="th-TH" sz="2600" b="1" dirty="0">
                <a:solidFill>
                  <a:srgbClr val="FFFF00"/>
                </a:solidFill>
              </a:rPr>
              <a:t>ในการภาวนาต้องมี</a:t>
            </a:r>
            <a:r>
              <a:rPr lang="th-TH" sz="2600" b="1" u="sng" dirty="0">
                <a:solidFill>
                  <a:srgbClr val="FFFF00"/>
                </a:solidFill>
              </a:rPr>
              <a:t>ผู้นำ</a:t>
            </a:r>
            <a:r>
              <a:rPr lang="th-TH" sz="2600" b="1" dirty="0">
                <a:solidFill>
                  <a:srgbClr val="FFFF00"/>
                </a:solidFill>
              </a:rPr>
              <a:t>และ</a:t>
            </a:r>
            <a:r>
              <a:rPr lang="th-TH" sz="2600" b="1" u="sng" dirty="0">
                <a:solidFill>
                  <a:srgbClr val="FFFF00"/>
                </a:solidFill>
              </a:rPr>
              <a:t>ผู้สอน</a:t>
            </a:r>
            <a:r>
              <a:rPr lang="th-TH" sz="2600" b="1" dirty="0">
                <a:solidFill>
                  <a:srgbClr val="FFFF00"/>
                </a:solidFill>
              </a:rPr>
              <a:t> (เพื่อประชากร-ในนาม			ประชากร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>
                <a:solidFill>
                  <a:srgbClr val="FFFF00"/>
                </a:solidFill>
              </a:rPr>
              <a:t>	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200" dirty="0">
                <a:solidFill>
                  <a:srgbClr val="FFFF00"/>
                </a:solidFill>
              </a:rPr>
              <a:t>=</a:t>
            </a:r>
            <a:r>
              <a:rPr lang="en-US" sz="2600" b="1" dirty="0">
                <a:solidFill>
                  <a:srgbClr val="FFFF00"/>
                </a:solidFill>
              </a:rPr>
              <a:t>	</a:t>
            </a:r>
            <a:r>
              <a:rPr lang="th-TH" sz="2600" b="1" dirty="0">
                <a:solidFill>
                  <a:srgbClr val="FF0000"/>
                </a:solidFill>
              </a:rPr>
              <a:t>เน้นย้ำ </a:t>
            </a:r>
            <a:r>
              <a:rPr lang="th-TH" sz="2600" b="1" dirty="0">
                <a:solidFill>
                  <a:srgbClr val="FFFF00"/>
                </a:solidFill>
              </a:rPr>
              <a:t>การประพฤติและปฏิบัติตน</a:t>
            </a:r>
            <a:r>
              <a:rPr lang="th-TH" sz="2600" b="1" u="sng" dirty="0">
                <a:solidFill>
                  <a:srgbClr val="FFFF00"/>
                </a:solidFill>
              </a:rPr>
              <a:t>ตามพระประสงค์ของพระเจ้า</a:t>
            </a:r>
            <a:r>
              <a:rPr lang="en-US" sz="2600" b="1" u="sng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-/-</a:t>
            </a:r>
            <a:endParaRPr lang="th-TH" sz="2600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78AE1-BE12-58F9-7E3F-66A78F779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99" b="11947"/>
          <a:stretch/>
        </p:blipFill>
        <p:spPr>
          <a:xfrm>
            <a:off x="-7" y="0"/>
            <a:ext cx="3936265" cy="276061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EED057-536C-4B57-623B-DCF5F29E8104}"/>
              </a:ext>
            </a:extLst>
          </p:cNvPr>
          <p:cNvSpPr txBox="1">
            <a:spLocks/>
          </p:cNvSpPr>
          <p:nvPr/>
        </p:nvSpPr>
        <p:spPr>
          <a:xfrm>
            <a:off x="-6" y="2760617"/>
            <a:ext cx="3936265" cy="409738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1)	ในการเนรมิตสร้าง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2)	อับราฮัม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3)	โมเสส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	 4)	กษัตริย์ดาวิด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5)	เอลียา</a:t>
            </a:r>
            <a:r>
              <a:rPr lang="th-TH" b="1" dirty="0" err="1">
                <a:solidFill>
                  <a:schemeClr val="bg1"/>
                </a:solidFill>
              </a:rPr>
              <a:t>ห์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6)	เพลงสดุดี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165011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DBFD95-C1C3-BD32-511F-E62A6EA418F9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50422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5)	เอลียา</a:t>
            </a:r>
            <a:r>
              <a:rPr lang="th-TH" sz="3200" b="1" dirty="0" err="1">
                <a:solidFill>
                  <a:srgbClr val="FF0000"/>
                </a:solidFill>
              </a:rPr>
              <a:t>ห์</a:t>
            </a:r>
            <a:r>
              <a:rPr lang="en-US" sz="3000" b="1" dirty="0">
                <a:solidFill>
                  <a:srgbClr val="FF0000"/>
                </a:solidFill>
              </a:rPr>
              <a:t>: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th-TH" sz="3200" b="1" dirty="0">
                <a:solidFill>
                  <a:srgbClr val="FF0000"/>
                </a:solidFill>
              </a:rPr>
              <a:t>การปลีกตัวไปพบพระเจ้า (2581-2584)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เอลียา</a:t>
            </a:r>
            <a:r>
              <a:rPr lang="th-TH" sz="2800" b="1" dirty="0" err="1">
                <a:solidFill>
                  <a:srgbClr val="FF0000"/>
                </a:solidFill>
              </a:rPr>
              <a:t>ห์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ให้ลักษณะที่สำคัญอีกประการหนึ่งของการอธิษฐานภาวนา </a:t>
            </a:r>
            <a:r>
              <a:rPr lang="th-TH" sz="2800" b="1" dirty="0"/>
              <a:t>คือ เมื่อเอลียา</a:t>
            </a:r>
            <a:r>
              <a:rPr lang="th-TH" sz="2800" b="1" dirty="0" err="1"/>
              <a:t>ห์</a:t>
            </a:r>
            <a:r>
              <a:rPr lang="th-TH" sz="2800" b="1" dirty="0"/>
              <a:t>ได้เดินทางผ่านถิ่นทุรกันดารไปถึงภูเขาของพระเจ้า </a:t>
            </a:r>
            <a:r>
              <a:rPr lang="th-TH" sz="2800" b="1" dirty="0">
                <a:solidFill>
                  <a:srgbClr val="00B0F0"/>
                </a:solidFill>
              </a:rPr>
              <a:t>เขาเข้าไปหลบซ่อน “ในถ้ำ” เหมือนโมเสส แล้วพระเจ้าก็ทรงสำแดงองค์อย่างรุ่งโรจน์แก่เขา </a:t>
            </a:r>
            <a:r>
              <a:rPr lang="th-TH" sz="2800" b="1" dirty="0"/>
              <a:t>(1 พกษ.19:1-14) </a:t>
            </a:r>
            <a:r>
              <a:rPr lang="th-TH" sz="2800" b="1" dirty="0">
                <a:solidFill>
                  <a:srgbClr val="00B0F0"/>
                </a:solidFill>
              </a:rPr>
              <a:t>นี่แสดงให้เห็นว่าเมื่อประกาศก </a:t>
            </a:r>
            <a:r>
              <a:rPr lang="th-TH" sz="2800" b="1" dirty="0">
                <a:solidFill>
                  <a:srgbClr val="FF0000"/>
                </a:solidFill>
              </a:rPr>
              <a:t>“</a:t>
            </a:r>
            <a:r>
              <a:rPr lang="th-TH" sz="2800" b="1" u="sng" dirty="0">
                <a:solidFill>
                  <a:srgbClr val="FF0000"/>
                </a:solidFill>
              </a:rPr>
              <a:t>ปลีกตัวออกต่างหากเพื่อภาวนา-ก็จะได้พบพระเจ้า</a:t>
            </a:r>
            <a:r>
              <a:rPr lang="th-TH" sz="2800" b="1" dirty="0">
                <a:solidFill>
                  <a:srgbClr val="FF0000"/>
                </a:solidFill>
              </a:rPr>
              <a:t>” </a:t>
            </a:r>
            <a:r>
              <a:rPr lang="th-TH" sz="2800" b="1" dirty="0">
                <a:solidFill>
                  <a:srgbClr val="00B0F0"/>
                </a:solidFill>
              </a:rPr>
              <a:t>ได้รับความสว่างและพลังเพื่อประกอบพันธกิจที่ได้รับมอบหมายมา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การปลีกตัว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ไม่ใช่การหนีไปจากโลกที่ไม่มีความเชื่อ แต่เป็นการปลีกตัวออกไปฟังพระวาจาของพระเจ้า</a:t>
            </a:r>
            <a:r>
              <a:rPr lang="th-TH" sz="2800" b="1" dirty="0"/>
              <a:t> บางครั้งเป็นการโต้เถียงหรือตัดพ้อต่อว่าพระองค์ แต่ทุกครั้ง</a:t>
            </a:r>
            <a:r>
              <a:rPr lang="th-TH" sz="2800" b="1" dirty="0">
                <a:solidFill>
                  <a:srgbClr val="FFFF00"/>
                </a:solidFill>
              </a:rPr>
              <a:t>เป็นการวอนขอเพื่อผู้อื่นที่รอคอยความช่วยเหลือ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AFA2-7698-28F2-2D4D-6240564D8919}"/>
              </a:ext>
            </a:extLst>
          </p:cNvPr>
          <p:cNvSpPr txBox="1">
            <a:spLocks/>
          </p:cNvSpPr>
          <p:nvPr/>
        </p:nvSpPr>
        <p:spPr>
          <a:xfrm>
            <a:off x="4005943" y="5111931"/>
            <a:ext cx="8186057" cy="17417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sz="2800" b="1" u="sng" dirty="0">
                <a:solidFill>
                  <a:srgbClr val="FF0000"/>
                </a:solidFill>
              </a:rPr>
              <a:t>สรุป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=</a:t>
            </a:r>
            <a:r>
              <a:rPr lang="th-TH" sz="2800" b="1" dirty="0">
                <a:solidFill>
                  <a:srgbClr val="FFFF00"/>
                </a:solidFill>
              </a:rPr>
              <a:t>	</a:t>
            </a:r>
            <a:r>
              <a:rPr lang="th-TH" sz="2800" b="1" dirty="0">
                <a:solidFill>
                  <a:srgbClr val="FF0000"/>
                </a:solidFill>
              </a:rPr>
              <a:t>เพิ่มเติมว่า </a:t>
            </a:r>
            <a:r>
              <a:rPr lang="th-TH" sz="2800" b="1" dirty="0">
                <a:solidFill>
                  <a:srgbClr val="FFFF00"/>
                </a:solidFill>
              </a:rPr>
              <a:t>เพื่อจะพบพระเจ้าได้ </a:t>
            </a:r>
            <a:r>
              <a:rPr lang="th-TH" sz="2800" b="1" u="sng" dirty="0">
                <a:solidFill>
                  <a:srgbClr val="FFFF00"/>
                </a:solidFill>
              </a:rPr>
              <a:t>เราต้องแยกตัว-ปลีกตัวออกไป	</a:t>
            </a:r>
            <a:r>
              <a:rPr lang="th-TH" sz="2800" b="1" dirty="0">
                <a:solidFill>
                  <a:srgbClr val="FFFF00"/>
                </a:solidFill>
              </a:rPr>
              <a:t>		</a:t>
            </a:r>
            <a:r>
              <a:rPr lang="th-TH" sz="2800" b="1" u="sng" dirty="0">
                <a:solidFill>
                  <a:srgbClr val="FFFF00"/>
                </a:solidFill>
              </a:rPr>
              <a:t>ต่างหาก</a:t>
            </a:r>
            <a:r>
              <a:rPr lang="th-TH" sz="2800" b="1" dirty="0">
                <a:solidFill>
                  <a:srgbClr val="FFFF00"/>
                </a:solidFill>
              </a:rPr>
              <a:t> (เอลียา</a:t>
            </a:r>
            <a:r>
              <a:rPr lang="th-TH" sz="2800" b="1" dirty="0" err="1">
                <a:solidFill>
                  <a:srgbClr val="FFFF00"/>
                </a:solidFill>
              </a:rPr>
              <a:t>ห์</a:t>
            </a:r>
            <a:r>
              <a:rPr lang="th-TH" sz="2800" b="1" dirty="0">
                <a:solidFill>
                  <a:srgbClr val="FFFF00"/>
                </a:solidFill>
              </a:rPr>
              <a:t>) ไม่ใช่เพื่อหนีโลก แต่เพื่อไปพบพระเจ้า-ฟังพระ		วาจา และวอนขอพระกรุณาแทนประชากร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-/-</a:t>
            </a:r>
            <a:endParaRPr lang="th-TH" sz="2800" u="sng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B827D-DB9A-716D-AB7C-C2E5A8490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6" r="11812"/>
          <a:stretch/>
        </p:blipFill>
        <p:spPr>
          <a:xfrm>
            <a:off x="-7" y="0"/>
            <a:ext cx="3936265" cy="277803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4D1A57-36E3-58A9-C7D3-3945F7E3BE1A}"/>
              </a:ext>
            </a:extLst>
          </p:cNvPr>
          <p:cNvSpPr txBox="1">
            <a:spLocks/>
          </p:cNvSpPr>
          <p:nvPr/>
        </p:nvSpPr>
        <p:spPr>
          <a:xfrm>
            <a:off x="-6" y="2760617"/>
            <a:ext cx="3936265" cy="409738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1)	ในการเนรมิตสร้าง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2)	อับราฮัม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3)	โมเสส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	 4)	กษัตริย์ดาวิด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	 5)	เอลียา</a:t>
            </a:r>
            <a:r>
              <a:rPr lang="th-TH" b="1" dirty="0" err="1">
                <a:solidFill>
                  <a:srgbClr val="FF0000"/>
                </a:solidFill>
              </a:rPr>
              <a:t>ห์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6)	เพลงสดุดี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3565394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4B2363-16A1-C0F8-FD31-49644BB231EB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6</a:t>
            </a:r>
            <a:r>
              <a:rPr lang="th-TH" sz="3200" b="1" dirty="0">
                <a:solidFill>
                  <a:srgbClr val="FF0000"/>
                </a:solidFill>
              </a:rPr>
              <a:t>)	เพลงสดุดี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th-TH" sz="3200" b="1" dirty="0">
                <a:solidFill>
                  <a:srgbClr val="FF0000"/>
                </a:solidFill>
              </a:rPr>
              <a:t>คำอธิษฐานภาวนาของส่วนตัวและส่วนรวม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3200" b="1" dirty="0">
                <a:solidFill>
                  <a:srgbClr val="FFFF00"/>
                </a:solidFill>
              </a:rPr>
              <a:t>เป็นผลงานชิ้นเอกของการอธิษฐานภาวนา เพราะ...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800" b="1" dirty="0"/>
              <a:t>	(1)	</a:t>
            </a:r>
            <a:r>
              <a:rPr lang="th-TH" sz="2800" b="1" dirty="0">
                <a:solidFill>
                  <a:srgbClr val="FFFF00"/>
                </a:solidFill>
              </a:rPr>
              <a:t>เป็นการ</a:t>
            </a:r>
            <a:r>
              <a:rPr lang="th-TH" sz="2800" b="1" u="sng" dirty="0">
                <a:solidFill>
                  <a:srgbClr val="FF0000"/>
                </a:solidFill>
              </a:rPr>
              <a:t>ตอบสนอง</a:t>
            </a:r>
            <a:r>
              <a:rPr lang="th-TH" sz="2800" b="1" dirty="0">
                <a:solidFill>
                  <a:srgbClr val="FFFF00"/>
                </a:solidFill>
              </a:rPr>
              <a:t>ของมนุษย์ </a:t>
            </a:r>
            <a:r>
              <a:rPr lang="th-TH" sz="2800" b="1" u="sng" dirty="0">
                <a:solidFill>
                  <a:srgbClr val="FFFF00"/>
                </a:solidFill>
              </a:rPr>
              <a:t>ต่อพระราชกิจ</a:t>
            </a:r>
            <a:r>
              <a:rPr lang="th-TH" sz="2800" b="1" dirty="0">
                <a:solidFill>
                  <a:srgbClr val="FFFF00"/>
                </a:solidFill>
              </a:rPr>
              <a:t>ที่พระเจ้าทรงกระทำ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800" b="1" dirty="0"/>
              <a:t>	(2)	</a:t>
            </a:r>
            <a:r>
              <a:rPr lang="th-TH" sz="2800" b="1" dirty="0">
                <a:solidFill>
                  <a:srgbClr val="FFFF00"/>
                </a:solidFill>
              </a:rPr>
              <a:t>แสดงให้เห็น</a:t>
            </a:r>
            <a:r>
              <a:rPr lang="th-TH" sz="2800" b="1" dirty="0"/>
              <a:t>องค์ประกอบสองประการที่แยกจากกันไม่ได้ในการ			ภาวนา 	คือ </a:t>
            </a:r>
            <a:r>
              <a:rPr lang="th-TH" sz="2800" b="1" dirty="0">
                <a:solidFill>
                  <a:srgbClr val="FFFF00"/>
                </a:solidFill>
              </a:rPr>
              <a:t>เป็น</a:t>
            </a:r>
            <a:r>
              <a:rPr lang="th-TH" sz="2800" b="1" u="sng" dirty="0">
                <a:solidFill>
                  <a:srgbClr val="FF0000"/>
                </a:solidFill>
              </a:rPr>
              <a:t>กิจกรรมส่วนตัว</a:t>
            </a:r>
            <a:r>
              <a:rPr lang="th-TH" sz="2800" b="1" dirty="0">
                <a:solidFill>
                  <a:srgbClr val="FFFF00"/>
                </a:solidFill>
              </a:rPr>
              <a:t>และ</a:t>
            </a:r>
            <a:r>
              <a:rPr lang="th-TH" sz="2800" b="1" dirty="0">
                <a:solidFill>
                  <a:srgbClr val="FF0000"/>
                </a:solidFill>
              </a:rPr>
              <a:t>ของ</a:t>
            </a:r>
            <a:r>
              <a:rPr lang="th-TH" sz="2800" b="1" u="sng" dirty="0">
                <a:solidFill>
                  <a:srgbClr val="FF0000"/>
                </a:solidFill>
              </a:rPr>
              <a:t>ชุมชน</a:t>
            </a:r>
            <a:r>
              <a:rPr lang="th-TH" sz="2800" b="1" dirty="0">
                <a:solidFill>
                  <a:srgbClr val="FFFF00"/>
                </a:solidFill>
              </a:rPr>
              <a:t>ที่อยู่ร่วมกัน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800" b="1" dirty="0"/>
              <a:t>	(3)	มีลักษณะเฉพาะที่พบได้เสมอ คือ </a:t>
            </a:r>
            <a:r>
              <a:rPr lang="th-TH" sz="2800" b="1" dirty="0">
                <a:solidFill>
                  <a:srgbClr val="FFFF00"/>
                </a:solidFill>
              </a:rPr>
              <a:t>เป็นการภาวนาที่ไม่ซับซ้อนและ			</a:t>
            </a:r>
            <a:r>
              <a:rPr lang="th-TH" sz="2800" b="1" u="sng" dirty="0">
                <a:solidFill>
                  <a:srgbClr val="FF0000"/>
                </a:solidFill>
              </a:rPr>
              <a:t>เกิดขึ้นจากความรู้สึกภายในของจิตใจมนุษย์</a:t>
            </a:r>
            <a:r>
              <a:rPr lang="th-TH" sz="2800" b="1" dirty="0">
                <a:solidFill>
                  <a:srgbClr val="FFFF00"/>
                </a:solidFill>
              </a:rPr>
              <a:t>ที่มีต่อพระเจ้าของตน 		</a:t>
            </a:r>
            <a:r>
              <a:rPr lang="th-TH" sz="2800" b="1" dirty="0"/>
              <a:t>ซึ่งแสดงออกในหลายรูปแบบด้วยกัน คือ เป็นทั้ง</a:t>
            </a:r>
            <a:r>
              <a:rPr lang="th-TH" sz="2800" b="1" dirty="0">
                <a:solidFill>
                  <a:srgbClr val="FFFF00"/>
                </a:solidFill>
              </a:rPr>
              <a:t>การสรรเสริญ   			</a:t>
            </a:r>
            <a:r>
              <a:rPr lang="th-TH" sz="2800" b="1" dirty="0"/>
              <a:t>พระเจ้า เป็น	</a:t>
            </a:r>
            <a:r>
              <a:rPr lang="th-TH" sz="2800" b="1" dirty="0">
                <a:solidFill>
                  <a:srgbClr val="FFFF00"/>
                </a:solidFill>
              </a:rPr>
              <a:t>การขอบคุณ</a:t>
            </a:r>
            <a:r>
              <a:rPr lang="th-TH" sz="2800" b="1" dirty="0"/>
              <a:t>พระเจ้า และเป็น</a:t>
            </a:r>
            <a:r>
              <a:rPr lang="th-TH" sz="2800" b="1" dirty="0">
                <a:solidFill>
                  <a:srgbClr val="FFFF00"/>
                </a:solidFill>
              </a:rPr>
              <a:t>การวิงวอนขอ</a:t>
            </a:r>
            <a:r>
              <a:rPr lang="th-TH" sz="2800" b="1" dirty="0"/>
              <a:t>ความ			ช่วยเหลือจากพระเจ้า ทั้งในแบบส่วนตัวหรือแบบส่วนรวม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DA009-0DAA-2B90-C388-C1186564A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94"/>
          <a:stretch/>
        </p:blipFill>
        <p:spPr>
          <a:xfrm>
            <a:off x="0" y="1"/>
            <a:ext cx="3936259" cy="27083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1FF44-68E7-FAA6-8CE1-5C5127CDF9A9}"/>
              </a:ext>
            </a:extLst>
          </p:cNvPr>
          <p:cNvSpPr txBox="1">
            <a:spLocks/>
          </p:cNvSpPr>
          <p:nvPr/>
        </p:nvSpPr>
        <p:spPr>
          <a:xfrm>
            <a:off x="-6" y="2760617"/>
            <a:ext cx="3936265" cy="409738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1)	ในการเนรมิตสร้าง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2)	อับราฮัม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3)	โมเสส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	 4)	กษัตริย์ดาวิด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	 5)	เอลียา</a:t>
            </a:r>
            <a:r>
              <a:rPr lang="th-TH" b="1" dirty="0" err="1">
                <a:solidFill>
                  <a:srgbClr val="FF0000"/>
                </a:solidFill>
              </a:rPr>
              <a:t>ห์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	 6)	เพลงสดุดี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3564309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A8A188-E536-1034-FC49-A9E5A849099D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4789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B0F0"/>
                </a:solidFill>
              </a:rPr>
              <a:t>และด้วยเพราะ... เพลงสดุดีเป็นการภาวนาที่แสดงออกในหลายรูปแบบด้วยกัน </a:t>
            </a:r>
            <a:r>
              <a:rPr lang="th-TH" sz="2800" b="1" dirty="0"/>
              <a:t>คือ เป็นทั้ง</a:t>
            </a:r>
            <a:r>
              <a:rPr lang="th-TH" sz="2800" b="1" dirty="0">
                <a:solidFill>
                  <a:srgbClr val="00B0F0"/>
                </a:solidFill>
              </a:rPr>
              <a:t>การสรรเสริญพระเจ้า – ขอบคุณพระเจ้า – และวิงวอนขอความช่วยเหลือจากพระเจ้า ทั้งในแบบส่วนตัวหรือแบบส่วนรวม...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u="sng" dirty="0">
                <a:solidFill>
                  <a:srgbClr val="FFFF00"/>
                </a:solidFill>
              </a:rPr>
              <a:t>เพลงสดุดีจึงเหมาะสำหรับมนุษย์ทุกสถานะและทุกสมัย </a:t>
            </a:r>
            <a:r>
              <a:rPr lang="th-TH" sz="2800" b="1" dirty="0">
                <a:solidFill>
                  <a:srgbClr val="FFFF00"/>
                </a:solidFill>
              </a:rPr>
              <a:t>จน น.อัมโบ</a:t>
            </a:r>
            <a:r>
              <a:rPr lang="th-TH" sz="2800" b="1" dirty="0" err="1">
                <a:solidFill>
                  <a:srgbClr val="FFFF00"/>
                </a:solidFill>
              </a:rPr>
              <a:t>รซี</a:t>
            </a:r>
            <a:r>
              <a:rPr lang="th-TH" sz="2800" b="1" dirty="0">
                <a:solidFill>
                  <a:srgbClr val="FFFF00"/>
                </a:solidFill>
              </a:rPr>
              <a:t>โอกล่าวว่า </a:t>
            </a:r>
            <a:r>
              <a:rPr lang="th-TH" sz="2800" b="1" i="1" dirty="0"/>
              <a:t>“ยังมีอะไรน่าฟังมากกว่าเพลงสดุดีอีกหรือ ... เพลงสดุดีนั้นดี ... ไพเราะน่าฟังสำหรับพระเจ้า ... ใช่แล้ว เพราะเพลงสดุดีเป็นการถวายพรของประชากร เป็นการสรรเสริญพระเจ้า เป็นคำสรรเสริญของประชาชน เป็นการโห่ร้องแสดงความยินดีของทุกคน เป็นถ้อยคำของสิ่งสร้างทั้งมวล เป็นเสียงของพระศาสนจักร เป็นการโห่ร้องประกาศความเชื่อ”</a:t>
            </a:r>
            <a:endParaRPr lang="th-TH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82622-8A57-BABC-DCF6-B7545A65E4B5}"/>
              </a:ext>
            </a:extLst>
          </p:cNvPr>
          <p:cNvSpPr txBox="1">
            <a:spLocks/>
          </p:cNvSpPr>
          <p:nvPr/>
        </p:nvSpPr>
        <p:spPr>
          <a:xfrm>
            <a:off x="4005943" y="4889853"/>
            <a:ext cx="8186057" cy="196814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sz="2600" b="1" u="sng" dirty="0">
                <a:solidFill>
                  <a:srgbClr val="FF0000"/>
                </a:solidFill>
              </a:rPr>
              <a:t>สรุป</a:t>
            </a:r>
            <a:r>
              <a:rPr lang="th-TH" sz="2600" b="1" dirty="0">
                <a:solidFill>
                  <a:srgbClr val="FFFF00"/>
                </a:solidFill>
              </a:rPr>
              <a:t> </a:t>
            </a:r>
            <a:r>
              <a:rPr lang="en-US" sz="2600" dirty="0">
                <a:solidFill>
                  <a:srgbClr val="FFFF00"/>
                </a:solidFill>
              </a:rPr>
              <a:t>=</a:t>
            </a:r>
            <a:r>
              <a:rPr lang="th-TH" sz="2600" b="1" dirty="0">
                <a:solidFill>
                  <a:srgbClr val="FFFF00"/>
                </a:solidFill>
              </a:rPr>
              <a:t>	ถูกยกย่องว่าเป็นผลงานชิ้นเอกของการอธิษฐานภาวนา เพราะเป็นการ			ตอบสนองจากฝ่ายมนุษย์ – เกิดจากความรู้สึกภายในจิตใจ – และแสดง		ให้เห็น</a:t>
            </a:r>
            <a:r>
              <a:rPr lang="th-TH" sz="2600" b="1" u="sng" dirty="0">
                <a:solidFill>
                  <a:srgbClr val="FFFF00"/>
                </a:solidFill>
              </a:rPr>
              <a:t>องค์ประกอบสองประการ</a:t>
            </a:r>
            <a:r>
              <a:rPr lang="th-TH" sz="2600" b="1" dirty="0">
                <a:solidFill>
                  <a:srgbClr val="FFFF00"/>
                </a:solidFill>
              </a:rPr>
              <a:t>ที่แยกจากกันไม่ได้ คือ คำภาวนา				ของ</a:t>
            </a:r>
            <a:r>
              <a:rPr lang="th-TH" sz="2600" b="1" u="sng" dirty="0">
                <a:solidFill>
                  <a:srgbClr val="FFFF00"/>
                </a:solidFill>
              </a:rPr>
              <a:t>ส่วนตัว</a:t>
            </a:r>
            <a:r>
              <a:rPr lang="th-TH" sz="2600" b="1" dirty="0">
                <a:solidFill>
                  <a:srgbClr val="FFFF00"/>
                </a:solidFill>
              </a:rPr>
              <a:t>และ</a:t>
            </a:r>
            <a:r>
              <a:rPr lang="th-TH" sz="2600" b="1" u="sng" dirty="0">
                <a:solidFill>
                  <a:srgbClr val="FFFF00"/>
                </a:solidFill>
              </a:rPr>
              <a:t>ส่วนรวม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th-TH" sz="2400" b="1" dirty="0">
                <a:solidFill>
                  <a:srgbClr val="FF0000"/>
                </a:solidFill>
              </a:rPr>
              <a:t> </a:t>
            </a:r>
            <a:r>
              <a:rPr lang="th-TH" sz="2600" b="1" dirty="0">
                <a:solidFill>
                  <a:srgbClr val="FF0000"/>
                </a:solidFill>
              </a:rPr>
              <a:t>เพิ่มเติม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1600" b="1" dirty="0"/>
              <a:t>-</a:t>
            </a:r>
            <a:r>
              <a:rPr lang="en-US" sz="1600" dirty="0"/>
              <a:t>/</a:t>
            </a:r>
            <a:r>
              <a:rPr lang="en-US" sz="1600" b="1" dirty="0"/>
              <a:t>-</a:t>
            </a:r>
            <a:endParaRPr lang="th-TH" sz="2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44366-DFBC-1557-EFAA-595969DFD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94"/>
          <a:stretch/>
        </p:blipFill>
        <p:spPr>
          <a:xfrm>
            <a:off x="0" y="1"/>
            <a:ext cx="3936259" cy="270836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AF08E0-DB57-4651-45DC-D3E78C7AD846}"/>
              </a:ext>
            </a:extLst>
          </p:cNvPr>
          <p:cNvSpPr txBox="1">
            <a:spLocks/>
          </p:cNvSpPr>
          <p:nvPr/>
        </p:nvSpPr>
        <p:spPr>
          <a:xfrm>
            <a:off x="-6" y="2760617"/>
            <a:ext cx="3936265" cy="409738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1)	ในการเนรมิตสร้าง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2)	อับราฮัม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3)	โมเสส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	 4)	กษัตริย์ดาวิด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	 5)	เอลียา</a:t>
            </a:r>
            <a:r>
              <a:rPr lang="th-TH" b="1" dirty="0" err="1">
                <a:solidFill>
                  <a:srgbClr val="FF0000"/>
                </a:solidFill>
              </a:rPr>
              <a:t>ห์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	 6)	เพลงสดุดี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4059207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7120EC-529B-2166-7A06-AD9DED23A9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สรุป ตอนที่ 1 : ลักษณะการภาวนาในพันธสัญญาเดิม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600" b="1" dirty="0"/>
              <a:t>1)	</a:t>
            </a:r>
            <a:r>
              <a:rPr lang="th-TH" sz="2600" b="1" dirty="0">
                <a:solidFill>
                  <a:srgbClr val="FFFF00"/>
                </a:solidFill>
              </a:rPr>
              <a:t>เป็นการ</a:t>
            </a:r>
            <a:r>
              <a:rPr lang="th-TH" sz="2600" b="1" u="sng" dirty="0">
                <a:solidFill>
                  <a:srgbClr val="FFFF00"/>
                </a:solidFill>
              </a:rPr>
              <a:t>ยกใจขึ้น</a:t>
            </a:r>
            <a:r>
              <a:rPr lang="th-TH" sz="2600" b="1" dirty="0">
                <a:solidFill>
                  <a:srgbClr val="FFFF00"/>
                </a:solidFill>
              </a:rPr>
              <a:t>หาพระเจ้า </a:t>
            </a:r>
            <a:r>
              <a:rPr lang="th-TH" sz="2600" b="1" dirty="0"/>
              <a:t>– </a:t>
            </a:r>
            <a:r>
              <a:rPr lang="th-TH" sz="2600" b="1" u="sng" dirty="0">
                <a:solidFill>
                  <a:schemeClr val="accent4"/>
                </a:solidFill>
              </a:rPr>
              <a:t>วอนขอ</a:t>
            </a:r>
            <a:r>
              <a:rPr lang="th-TH" sz="2600" b="1" dirty="0">
                <a:solidFill>
                  <a:schemeClr val="accent4"/>
                </a:solidFill>
              </a:rPr>
              <a:t>พระเจ้า</a:t>
            </a:r>
            <a:r>
              <a:rPr lang="th-TH" sz="2600" b="1" dirty="0"/>
              <a:t>ให้ประทานสิ่งต่างๆ </a:t>
            </a:r>
            <a:r>
              <a:rPr lang="th-TH" sz="2600" b="1" dirty="0">
                <a:solidFill>
                  <a:schemeClr val="accent4"/>
                </a:solidFill>
              </a:rPr>
              <a:t>ตามที่พระองค์ทรง</a:t>
            </a:r>
            <a:r>
              <a:rPr lang="th-TH" sz="2600" b="1" u="sng" dirty="0">
                <a:solidFill>
                  <a:schemeClr val="accent4"/>
                </a:solidFill>
              </a:rPr>
              <a:t>พอพระทัย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/>
              <a:t>2)	</a:t>
            </a:r>
            <a:r>
              <a:rPr lang="th-TH" sz="2600" b="1" dirty="0">
                <a:solidFill>
                  <a:srgbClr val="FFFF00"/>
                </a:solidFill>
              </a:rPr>
              <a:t>มีมาตั้งแต่</a:t>
            </a:r>
            <a:r>
              <a:rPr lang="th-TH" sz="2600" b="1" u="sng" dirty="0">
                <a:solidFill>
                  <a:srgbClr val="FFFF00"/>
                </a:solidFill>
              </a:rPr>
              <a:t>ในการสร้าง</a:t>
            </a:r>
            <a:r>
              <a:rPr lang="th-TH" sz="2600" b="1" dirty="0">
                <a:solidFill>
                  <a:srgbClr val="FFFF00"/>
                </a:solidFill>
              </a:rPr>
              <a:t>ของพระเจ้า: </a:t>
            </a:r>
            <a:r>
              <a:rPr lang="th-TH" sz="2600" b="1" dirty="0"/>
              <a:t>เริ่มจากเป็นเรื่องของ</a:t>
            </a:r>
            <a:r>
              <a:rPr lang="th-TH" sz="2600" b="1" u="sng" dirty="0">
                <a:solidFill>
                  <a:schemeClr val="accent4"/>
                </a:solidFill>
              </a:rPr>
              <a:t>ความสัมพันธ์</a:t>
            </a:r>
            <a:r>
              <a:rPr lang="th-TH" sz="2600" b="1" dirty="0"/>
              <a:t>ระหว่างพระเจ้ากับมนุษย์ – โดยมนุษย์ (</a:t>
            </a:r>
            <a:r>
              <a:rPr lang="th-TH" sz="2600" b="1" dirty="0">
                <a:solidFill>
                  <a:schemeClr val="accent4"/>
                </a:solidFill>
              </a:rPr>
              <a:t>อาแบล</a:t>
            </a:r>
            <a:r>
              <a:rPr lang="th-TH" sz="2600" b="1" dirty="0"/>
              <a:t>) 	</a:t>
            </a:r>
            <a:r>
              <a:rPr lang="th-TH" sz="2600" b="1" dirty="0">
                <a:solidFill>
                  <a:schemeClr val="accent4"/>
                </a:solidFill>
              </a:rPr>
              <a:t>ถวายเครื่องบูชา</a:t>
            </a:r>
            <a:r>
              <a:rPr lang="th-TH" sz="2600" b="1" dirty="0"/>
              <a:t>แด่พระเจ้า – </a:t>
            </a:r>
            <a:r>
              <a:rPr lang="th-TH" sz="2600" b="1" dirty="0">
                <a:solidFill>
                  <a:schemeClr val="accent4"/>
                </a:solidFill>
              </a:rPr>
              <a:t>เอโนช </a:t>
            </a:r>
            <a:r>
              <a:rPr lang="th-TH" sz="2600" b="1" dirty="0"/>
              <a:t>เริ่ม</a:t>
            </a:r>
            <a:r>
              <a:rPr lang="th-TH" sz="2600" b="1" dirty="0">
                <a:solidFill>
                  <a:schemeClr val="accent4"/>
                </a:solidFill>
              </a:rPr>
              <a:t>เรียกขานพระนาม</a:t>
            </a:r>
            <a:r>
              <a:rPr lang="th-TH" sz="2600" b="1" dirty="0"/>
              <a:t>พระเจ้า-เดินไปกับพระเจ้า / โนอา</a:t>
            </a:r>
            <a:r>
              <a:rPr lang="th-TH" sz="2600" b="1" dirty="0" err="1"/>
              <a:t>ห์</a:t>
            </a:r>
            <a:r>
              <a:rPr lang="th-TH" sz="2600" b="1" dirty="0" err="1">
                <a:solidFill>
                  <a:schemeClr val="accent4"/>
                </a:solidFill>
              </a:rPr>
              <a:t>ปฏิบั</a:t>
            </a:r>
            <a:r>
              <a:rPr lang="th-TH" sz="2600" b="1" dirty="0">
                <a:solidFill>
                  <a:schemeClr val="accent4"/>
                </a:solidFill>
              </a:rPr>
              <a:t>ติตามพระบัญชา 	(เน้นมิติการกระทำ) และพระเจ้าก็ทรง</a:t>
            </a:r>
            <a:r>
              <a:rPr lang="th-TH" sz="2600" b="1" u="sng" dirty="0">
                <a:solidFill>
                  <a:schemeClr val="accent4"/>
                </a:solidFill>
              </a:rPr>
              <a:t>พอพระทัย</a:t>
            </a:r>
            <a:r>
              <a:rPr lang="th-TH" sz="2600" b="1" dirty="0">
                <a:solidFill>
                  <a:schemeClr val="accent4"/>
                </a:solidFill>
              </a:rPr>
              <a:t>และอวยพรพวกเขา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/>
              <a:t>3)	</a:t>
            </a:r>
            <a:r>
              <a:rPr lang="th-TH" sz="2600" b="1" dirty="0">
                <a:solidFill>
                  <a:srgbClr val="FFFF00"/>
                </a:solidFill>
              </a:rPr>
              <a:t>สมัยอับราฮัม: </a:t>
            </a:r>
            <a:r>
              <a:rPr lang="th-TH" sz="2600" b="1" dirty="0"/>
              <a:t>มี</a:t>
            </a:r>
            <a:r>
              <a:rPr lang="th-TH" sz="2600" b="1" u="sng" dirty="0">
                <a:solidFill>
                  <a:schemeClr val="accent4"/>
                </a:solidFill>
              </a:rPr>
              <a:t>ใจคอยฟังและปฏิบัติตามพระประสงค์</a:t>
            </a:r>
            <a:r>
              <a:rPr lang="th-TH" sz="2600" b="1" dirty="0"/>
              <a:t>ซึ่งถือเป็นสาระสำคัญของการภาวนา – มีเรื่อง</a:t>
            </a:r>
            <a:r>
              <a:rPr lang="th-TH" sz="2600" b="1" u="sng" dirty="0">
                <a:solidFill>
                  <a:schemeClr val="accent4"/>
                </a:solidFill>
              </a:rPr>
              <a:t>การทดลอง </a:t>
            </a:r>
            <a:r>
              <a:rPr lang="th-TH" sz="2600" b="1" dirty="0">
                <a:solidFill>
                  <a:schemeClr val="accent4"/>
                </a:solidFill>
              </a:rPr>
              <a:t>(ต่อสู้) 	</a:t>
            </a:r>
            <a:r>
              <a:rPr lang="th-TH" sz="2600" b="1" dirty="0"/>
              <a:t>– แต่อับราฮัมก็</a:t>
            </a:r>
            <a:r>
              <a:rPr lang="th-TH" sz="2600" b="1" dirty="0">
                <a:solidFill>
                  <a:schemeClr val="accent4"/>
                </a:solidFill>
              </a:rPr>
              <a:t>มั่นคงและปฏิบัติตาม</a:t>
            </a:r>
            <a:r>
              <a:rPr lang="th-TH" sz="2600" b="1" dirty="0"/>
              <a:t>พระประสงค์ของพระเจ้าเสมอ </a:t>
            </a:r>
            <a:r>
              <a:rPr lang="th-TH" sz="2600" b="1" dirty="0">
                <a:solidFill>
                  <a:schemeClr val="accent4"/>
                </a:solidFill>
              </a:rPr>
              <a:t>(การกระทำ</a:t>
            </a:r>
            <a:r>
              <a:rPr lang="th-TH" sz="2400" b="1" dirty="0">
                <a:solidFill>
                  <a:schemeClr val="accent4"/>
                </a:solidFill>
              </a:rPr>
              <a:t>)</a:t>
            </a:r>
            <a:r>
              <a:rPr lang="th-TH" sz="2600" b="1" dirty="0">
                <a:solidFill>
                  <a:schemeClr val="accent4"/>
                </a:solidFill>
              </a:rPr>
              <a:t> </a:t>
            </a:r>
            <a:r>
              <a:rPr lang="th-TH" sz="2600" b="1" dirty="0"/>
              <a:t>– </a:t>
            </a:r>
            <a:r>
              <a:rPr lang="th-TH" sz="2600" b="1" dirty="0">
                <a:solidFill>
                  <a:schemeClr val="accent4"/>
                </a:solidFill>
              </a:rPr>
              <a:t>พระเจ้าจึงพอพระทัยและอวยพร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/>
              <a:t>4)	</a:t>
            </a:r>
            <a:r>
              <a:rPr lang="th-TH" sz="2600" b="1" dirty="0">
                <a:solidFill>
                  <a:srgbClr val="FFFF00"/>
                </a:solidFill>
              </a:rPr>
              <a:t>สมัยโมเสส: </a:t>
            </a:r>
            <a:r>
              <a:rPr lang="th-TH" sz="2600" b="1" dirty="0">
                <a:solidFill>
                  <a:schemeClr val="accent4"/>
                </a:solidFill>
              </a:rPr>
              <a:t>ลักษณะใหม่ของการภาวนาคือ “</a:t>
            </a:r>
            <a:r>
              <a:rPr lang="th-TH" sz="2600" b="1" u="sng" dirty="0">
                <a:solidFill>
                  <a:schemeClr val="accent4"/>
                </a:solidFill>
              </a:rPr>
              <a:t>คนกลางวอนขอแทน</a:t>
            </a:r>
            <a:r>
              <a:rPr lang="th-TH" sz="2600" b="1" dirty="0">
                <a:solidFill>
                  <a:schemeClr val="accent4"/>
                </a:solidFill>
              </a:rPr>
              <a:t>”</a:t>
            </a:r>
            <a:r>
              <a:rPr lang="th-TH" sz="2600" b="1" dirty="0"/>
              <a:t> – โมเสส</a:t>
            </a:r>
            <a:r>
              <a:rPr lang="th-TH" sz="2600" b="1" dirty="0">
                <a:solidFill>
                  <a:schemeClr val="accent4"/>
                </a:solidFill>
              </a:rPr>
              <a:t>ไม่ได้วอนขอเพื่อตัวเอง แต่เพื่อประชากร</a:t>
            </a:r>
            <a:r>
              <a:rPr lang="th-TH" sz="2600" b="1" dirty="0"/>
              <a:t>-	เวลาที่ทำผิด-บาป – พระเจ้าก็ทรงรับฟังคำภาวนา – โมเสสจึงได้รับการยกย่อง-พระเจ้าอวยพร </a:t>
            </a:r>
            <a:r>
              <a:rPr lang="th-TH" sz="2600" b="1" dirty="0">
                <a:solidFill>
                  <a:srgbClr val="FFFF00"/>
                </a:solidFill>
              </a:rPr>
              <a:t>(ภาพล่วงหน้าของพระ	เยซู)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/>
              <a:t>5)	</a:t>
            </a:r>
            <a:r>
              <a:rPr lang="th-TH" sz="2600" b="1" dirty="0">
                <a:solidFill>
                  <a:srgbClr val="FFFF00"/>
                </a:solidFill>
              </a:rPr>
              <a:t>กษัตริย์ดาวิด</a:t>
            </a:r>
            <a:r>
              <a:rPr lang="en-US" sz="2000" dirty="0">
                <a:solidFill>
                  <a:srgbClr val="FFFF00"/>
                </a:solidFill>
              </a:rPr>
              <a:t>:</a:t>
            </a:r>
            <a:r>
              <a:rPr lang="th-TH" sz="2600" b="1" dirty="0">
                <a:solidFill>
                  <a:srgbClr val="FFFF00"/>
                </a:solidFill>
              </a:rPr>
              <a:t> </a:t>
            </a:r>
            <a:r>
              <a:rPr lang="th-TH" sz="2600" b="1" dirty="0">
                <a:solidFill>
                  <a:schemeClr val="accent4"/>
                </a:solidFill>
              </a:rPr>
              <a:t>เน้นการ</a:t>
            </a:r>
            <a:r>
              <a:rPr lang="th-TH" sz="2600" b="1" u="sng" dirty="0">
                <a:solidFill>
                  <a:schemeClr val="accent4"/>
                </a:solidFill>
              </a:rPr>
              <a:t>ประพฤติและปฏิบัติตนตามพระประสงค์ </a:t>
            </a:r>
            <a:r>
              <a:rPr lang="th-TH" sz="2600" b="1" dirty="0"/>
              <a:t>– </a:t>
            </a:r>
            <a:r>
              <a:rPr lang="th-TH" sz="2600" b="1" dirty="0">
                <a:solidFill>
                  <a:schemeClr val="accent4"/>
                </a:solidFill>
              </a:rPr>
              <a:t>พระเจ้าอวยพรดาวิดและเชื้อสาย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/>
              <a:t>6)	</a:t>
            </a:r>
            <a:r>
              <a:rPr lang="th-TH" sz="2600" b="1" dirty="0">
                <a:solidFill>
                  <a:srgbClr val="FFFF00"/>
                </a:solidFill>
              </a:rPr>
              <a:t>สมัยประกาศก (เอลียา</a:t>
            </a:r>
            <a:r>
              <a:rPr lang="th-TH" sz="2600" b="1" dirty="0" err="1">
                <a:solidFill>
                  <a:srgbClr val="FFFF00"/>
                </a:solidFill>
              </a:rPr>
              <a:t>ห์</a:t>
            </a:r>
            <a:r>
              <a:rPr lang="th-TH" sz="2600" b="1" dirty="0">
                <a:solidFill>
                  <a:srgbClr val="FFFF00"/>
                </a:solidFill>
              </a:rPr>
              <a:t>): </a:t>
            </a:r>
            <a:r>
              <a:rPr lang="th-TH" sz="2600" b="1" dirty="0"/>
              <a:t>เพื่อจะพบพระเจ้า</a:t>
            </a:r>
            <a:r>
              <a:rPr lang="th-TH" sz="2600" b="1" u="sng" dirty="0">
                <a:solidFill>
                  <a:schemeClr val="accent4"/>
                </a:solidFill>
              </a:rPr>
              <a:t>จำเป็นต้องแยกตัวไปภาวนา</a:t>
            </a:r>
            <a:r>
              <a:rPr lang="th-TH" sz="2600" b="1" dirty="0">
                <a:solidFill>
                  <a:schemeClr val="accent4"/>
                </a:solidFill>
              </a:rPr>
              <a:t>-ไม่ใช่เพื่อหนีโลกแต่ไปเพื่อพบ-ฟังพระวาจา</a:t>
            </a:r>
            <a:r>
              <a:rPr lang="th-TH" sz="2600" b="1" dirty="0"/>
              <a:t>	และ</a:t>
            </a:r>
            <a:r>
              <a:rPr lang="th-TH" sz="2600" b="1" u="sng" dirty="0">
                <a:solidFill>
                  <a:schemeClr val="accent4"/>
                </a:solidFill>
              </a:rPr>
              <a:t>วอนขอพระกรุณาแทนประชากร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/>
              <a:t>7)	</a:t>
            </a:r>
            <a:r>
              <a:rPr lang="th-TH" sz="2600" b="1" dirty="0">
                <a:solidFill>
                  <a:srgbClr val="FFFF00"/>
                </a:solidFill>
              </a:rPr>
              <a:t>ในเพลงสดุดี: </a:t>
            </a:r>
            <a:r>
              <a:rPr lang="th-TH" sz="2600" b="1" dirty="0">
                <a:solidFill>
                  <a:schemeClr val="accent4"/>
                </a:solidFill>
              </a:rPr>
              <a:t>เป็นผลงานชิ้นเอกของการอธิษฐานภาวนา </a:t>
            </a:r>
            <a:r>
              <a:rPr lang="th-TH" sz="2600" b="1" dirty="0"/>
              <a:t>เพราะเป็นการ</a:t>
            </a:r>
            <a:r>
              <a:rPr lang="th-TH" sz="2600" b="1" u="sng" dirty="0">
                <a:solidFill>
                  <a:schemeClr val="accent4"/>
                </a:solidFill>
              </a:rPr>
              <a:t>ตอบสนอง</a:t>
            </a:r>
            <a:r>
              <a:rPr lang="th-TH" sz="2600" b="1" dirty="0"/>
              <a:t>ของมนุษย์-เกิดจาก</a:t>
            </a:r>
            <a:r>
              <a:rPr lang="th-TH" sz="2600" b="1" u="sng" dirty="0">
                <a:solidFill>
                  <a:schemeClr val="accent4"/>
                </a:solidFill>
              </a:rPr>
              <a:t>ความรู้สึกภายใน</a:t>
            </a:r>
            <a:r>
              <a:rPr lang="th-TH" sz="2600" b="1" dirty="0"/>
              <a:t>-	และมีองค์ประกอบสองประการที่แยกจากกันไม่ได้ คือ </a:t>
            </a:r>
            <a:r>
              <a:rPr lang="th-TH" sz="2600" b="1" u="sng" dirty="0">
                <a:solidFill>
                  <a:schemeClr val="accent4"/>
                </a:solidFill>
              </a:rPr>
              <a:t>คำภาวนาของส่วนตัวและส่วนรวม </a:t>
            </a:r>
            <a:r>
              <a:rPr lang="th-TH" sz="2600" b="1" dirty="0"/>
              <a:t>-/-</a:t>
            </a:r>
          </a:p>
        </p:txBody>
      </p:sp>
    </p:spTree>
    <p:extLst>
      <p:ext uri="{BB962C8B-B14F-4D97-AF65-F5344CB8AC3E}">
        <p14:creationId xmlns:p14="http://schemas.microsoft.com/office/powerpoint/2010/main" val="3490882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975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217D78-97F1-A23B-28A3-0E6599F39AF9}"/>
              </a:ext>
            </a:extLst>
          </p:cNvPr>
          <p:cNvSpPr txBox="1">
            <a:spLocks/>
          </p:cNvSpPr>
          <p:nvPr/>
        </p:nvSpPr>
        <p:spPr>
          <a:xfrm>
            <a:off x="4005943" y="0"/>
            <a:ext cx="81860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ตอนที่ 2: การภาวนาในพันธสัญญาใหม่ (2598-2622)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B0F0"/>
                </a:solidFill>
              </a:rPr>
              <a:t>การอธิษฐานภาวนา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ได้รับการพัฒนาจนได้รับความหมายที่สมบูรณ์โดย</a:t>
            </a:r>
            <a:r>
              <a:rPr lang="th-TH" sz="2800" b="1" u="sng" dirty="0">
                <a:solidFill>
                  <a:schemeClr val="accent4">
                    <a:lumMod val="75000"/>
                  </a:schemeClr>
                </a:solidFill>
              </a:rPr>
              <a:t>พระเยซูเจ้า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ทำไมพระเยซู? </a:t>
            </a:r>
            <a:r>
              <a:rPr lang="th-TH" sz="2800" b="1" dirty="0">
                <a:solidFill>
                  <a:srgbClr val="00B0F0"/>
                </a:solidFill>
              </a:rPr>
              <a:t>เพราะพระองค์ทรงเป็นพระ</a:t>
            </a:r>
            <a:r>
              <a:rPr lang="th-TH" sz="2800" b="1" dirty="0" err="1">
                <a:solidFill>
                  <a:srgbClr val="00B0F0"/>
                </a:solidFill>
              </a:rPr>
              <a:t>วจ</a:t>
            </a:r>
            <a:r>
              <a:rPr lang="th-TH" sz="2800" b="1" dirty="0">
                <a:solidFill>
                  <a:srgbClr val="00B0F0"/>
                </a:solidFill>
              </a:rPr>
              <a:t>นา</a:t>
            </a:r>
            <a:r>
              <a:rPr lang="th-TH" sz="2800" b="1" dirty="0" err="1">
                <a:solidFill>
                  <a:srgbClr val="00B0F0"/>
                </a:solidFill>
              </a:rPr>
              <a:t>ตถ์ข</a:t>
            </a:r>
            <a:r>
              <a:rPr lang="th-TH" sz="2800" b="1" dirty="0">
                <a:solidFill>
                  <a:srgbClr val="00B0F0"/>
                </a:solidFill>
              </a:rPr>
              <a:t>องพระเจ้า ทรงรับพระธรรมชาติมนุษย์ และประทับอยู่กับเรา </a:t>
            </a:r>
            <a:r>
              <a:rPr lang="th-TH" sz="2800" b="1" dirty="0"/>
              <a:t>(เมื่อเวลาที่กำหนดไว้มาถึง)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C000"/>
                </a:solidFill>
              </a:rPr>
              <a:t>จากหลักฐานในพระวรสาร เราพบเรื่องการอธิษฐานภาวนาในความสัมพันธ์กับพระเยซูเจ้าอยู่ 4 เรื่องด้วยกัน คือ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800" b="1" dirty="0"/>
              <a:t>	1)	พระเยซูเจ้าทรงอธิษฐาน</a:t>
            </a:r>
            <a:r>
              <a:rPr lang="th-TH" sz="2800" b="1" u="sng" dirty="0"/>
              <a:t>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800" b="1" dirty="0"/>
              <a:t>	2)	พระเยซูเจ้าทรงตรัส</a:t>
            </a:r>
            <a:r>
              <a:rPr lang="th-TH" sz="2800" b="1" u="sng" dirty="0"/>
              <a:t>สอน</a:t>
            </a:r>
            <a:r>
              <a:rPr lang="th-TH" sz="2800" b="1" dirty="0"/>
              <a:t>เราว่าจะต้องอธิษฐานภาวนาอย่างไร 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800" b="1" dirty="0"/>
              <a:t>	3)	พระเยซูเจ้าทรงพร้อมที่จะ</a:t>
            </a:r>
            <a:r>
              <a:rPr lang="th-TH" sz="2800" b="1" u="sng" dirty="0"/>
              <a:t>ฟัง</a:t>
            </a:r>
            <a:r>
              <a:rPr lang="th-TH" sz="2800" b="1" dirty="0"/>
              <a:t>การอธิษฐานภาวนาของเรา 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800" b="1" dirty="0"/>
              <a:t>	4)	เรื่องการอธิฐานภาวนาของ</a:t>
            </a:r>
            <a:r>
              <a:rPr lang="th-TH" sz="2800" b="1" u="sng" dirty="0"/>
              <a:t>พระนางมารี</a:t>
            </a:r>
            <a:r>
              <a:rPr lang="th-TH" sz="2800" b="1" u="sng" dirty="0" err="1"/>
              <a:t>ย์</a:t>
            </a:r>
            <a:endParaRPr lang="th-TH" sz="2800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1A114-CF43-E37D-B881-C9A359818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0" r="17413" b="8807"/>
          <a:stretch/>
        </p:blipFill>
        <p:spPr>
          <a:xfrm>
            <a:off x="0" y="0"/>
            <a:ext cx="3936259" cy="31263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665B1E-E7F1-2AE8-BD5E-27BF644A3BD6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bg1"/>
                </a:solidFill>
              </a:rPr>
              <a:t>ย์</a:t>
            </a:r>
            <a:endParaRPr lang="th-TH" sz="2000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2604321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EED26-1866-4C84-9964-E5DA51513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597" y="0"/>
            <a:ext cx="6096000" cy="4606834"/>
          </a:xfrm>
          <a:solidFill>
            <a:srgbClr val="FFFF00"/>
          </a:solidFill>
        </p:spPr>
        <p:txBody>
          <a:bodyPr anchor="ctr"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th-TH" sz="2400" b="1" dirty="0">
                <a:solidFill>
                  <a:srgbClr val="FF0000"/>
                </a:solidFill>
              </a:rPr>
              <a:t>ส่วนที่หนึ่ง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th-TH" sz="2400" b="1" dirty="0">
                <a:solidFill>
                  <a:srgbClr val="FF0000"/>
                </a:solidFill>
              </a:rPr>
              <a:t>การอธิษฐานภาวนาในชีวิต</a:t>
            </a:r>
            <a:r>
              <a:rPr lang="th-TH" sz="2400" b="1" dirty="0" err="1">
                <a:solidFill>
                  <a:srgbClr val="FF0000"/>
                </a:solidFill>
              </a:rPr>
              <a:t>คร</a:t>
            </a:r>
            <a:r>
              <a:rPr lang="th-TH" sz="2400" b="1" dirty="0">
                <a:solidFill>
                  <a:srgbClr val="FF0000"/>
                </a:solidFill>
              </a:rPr>
              <a:t>ิสตชน (2558-2758)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000" b="1" dirty="0">
                <a:solidFill>
                  <a:srgbClr val="FF0000"/>
                </a:solidFill>
              </a:rPr>
              <a:t>บทที่ 1 มนุษย์ทุกคนได้รับเรียกมาให้อธิษฐานภาวนา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   ตอนที่ 1	ในพันธสัญญาเดิม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   ตอนที่ 2	เมื่อเวลาที่กำหนดมาถึงแล้ว-พันธสัญญาใหม่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   ตอนที่ 3 	ในช่วงเวลาของพระศาสนจักร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000" b="1" dirty="0">
                <a:solidFill>
                  <a:srgbClr val="FF0000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   ตอนที่ 1 	บ่อเกิดของการอธิษฐานภาวนา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   ตอนที่ 2 	วิถีทางของการอธิษฐานภาวนา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   ตอนที่ 3 	ผู้นำให้อธิษฐานภาวนา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000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   ตอนที่ 1 	การอธิษฐานภาวนาในรูปแบบต่างๆ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   ตอนที่ 2 	อุปสรรคต่างๆ ของการอธิษฐานภาวนา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   ตอนที่ 3 	การอธิษฐานภาวนาตามเวลาของพระเยซูเจ้า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ADD4A7-0BA6-6118-047E-C7E796967029}"/>
              </a:ext>
            </a:extLst>
          </p:cNvPr>
          <p:cNvSpPr txBox="1">
            <a:spLocks/>
          </p:cNvSpPr>
          <p:nvPr/>
        </p:nvSpPr>
        <p:spPr>
          <a:xfrm>
            <a:off x="5599598" y="4680857"/>
            <a:ext cx="6096000" cy="21771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rgbClr val="FFC000"/>
                </a:solidFill>
              </a:rPr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rgbClr val="FFC000"/>
                </a:solidFill>
              </a:rPr>
              <a:t>บทภาวนา “ข้าแต่พระบิดา” (2759-2865)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b="1" dirty="0"/>
              <a:t>ตอนที่ 1  สรุปพระวรสารทั้งหมด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b="1" dirty="0"/>
              <a:t>ตอนที่ 2  ข้าแต่พระบิดาของข้าพเจ้าทั้งหลาย พระองค์สถิตในสวรรค์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b="1" dirty="0"/>
              <a:t>ตอนที่ 3  คำวอนขอเจ็ดประการ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b="1" dirty="0"/>
              <a:t>ตอนที่ 4  บทยอพระเกียรติสุดท้าย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B7ADF1-D284-3FE3-423B-48D18BBE9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2" y="0"/>
            <a:ext cx="4963878" cy="355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esus And Disciples Images – Browse 28,135 Stock Photos ...">
            <a:extLst>
              <a:ext uri="{FF2B5EF4-FFF2-40B4-BE49-F238E27FC236}">
                <a16:creationId xmlns:a16="http://schemas.microsoft.com/office/drawing/2014/main" id="{53C21984-88BF-EE73-5100-A7557B3A5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4"/>
          <a:stretch/>
        </p:blipFill>
        <p:spPr bwMode="auto">
          <a:xfrm>
            <a:off x="539933" y="3631476"/>
            <a:ext cx="4963878" cy="32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67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E8A166-0635-7A6C-407A-7FA8995C4493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1</a:t>
            </a:r>
            <a:r>
              <a:rPr lang="th-TH" sz="3200" b="1" dirty="0">
                <a:solidFill>
                  <a:srgbClr val="FF0000"/>
                </a:solidFill>
              </a:rPr>
              <a:t>)	พระเยซูเจ้า</a:t>
            </a:r>
            <a:r>
              <a:rPr lang="th-TH" sz="3200" b="1" u="sng" dirty="0">
                <a:solidFill>
                  <a:srgbClr val="FF0000"/>
                </a:solidFill>
              </a:rPr>
              <a:t>ทรงอธิษฐาน</a:t>
            </a:r>
            <a:r>
              <a:rPr lang="th-TH" sz="3200" b="1" dirty="0">
                <a:solidFill>
                  <a:srgbClr val="FF0000"/>
                </a:solidFill>
              </a:rPr>
              <a:t>ภาวนา</a:t>
            </a:r>
            <a:r>
              <a:rPr lang="th-TH" sz="3200" b="1" u="sng" dirty="0">
                <a:solidFill>
                  <a:srgbClr val="FF0000"/>
                </a:solidFill>
              </a:rPr>
              <a:t>แบบบุตรต่อบิดา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ในฐานะมนุษย์แท้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พระเยซูเจ้าทรง</a:t>
            </a:r>
            <a:r>
              <a:rPr lang="th-TH" sz="2800" b="1" u="sng" dirty="0">
                <a:solidFill>
                  <a:srgbClr val="00B0F0"/>
                </a:solidFill>
              </a:rPr>
              <a:t>เรียนรู้</a:t>
            </a:r>
            <a:r>
              <a:rPr lang="th-TH" sz="2800" b="1" dirty="0">
                <a:solidFill>
                  <a:srgbClr val="00B0F0"/>
                </a:solidFill>
              </a:rPr>
              <a:t>ที่จะอธิษฐานภาวนาตามแบบของมนุษย์ด้วย – </a:t>
            </a:r>
            <a:r>
              <a:rPr lang="th-TH" sz="2800" b="1" dirty="0"/>
              <a:t>เรียนรู้จากพระมารดา – </a:t>
            </a:r>
            <a:r>
              <a:rPr lang="th-TH" sz="2800" b="1" dirty="0">
                <a:solidFill>
                  <a:srgbClr val="00B0F0"/>
                </a:solidFill>
              </a:rPr>
              <a:t>แต่การภาวนาของพระเยซูก็</a:t>
            </a:r>
            <a:r>
              <a:rPr lang="th-TH" sz="2800" b="1" u="sng" dirty="0">
                <a:solidFill>
                  <a:srgbClr val="00B0F0"/>
                </a:solidFill>
              </a:rPr>
              <a:t>ลึกซึ้งกว่ามนุษย์ทั่วไป</a:t>
            </a:r>
            <a:r>
              <a:rPr lang="th-TH" sz="2800" b="1" u="sng" dirty="0"/>
              <a:t> </a:t>
            </a:r>
            <a:r>
              <a:rPr lang="th-TH" sz="2800" b="1" dirty="0"/>
              <a:t>– </a:t>
            </a:r>
            <a:r>
              <a:rPr lang="th-TH" sz="2800" b="1" dirty="0">
                <a:solidFill>
                  <a:srgbClr val="00B0F0"/>
                </a:solidFill>
              </a:rPr>
              <a:t>หลักฐานพบในเหตุการณ์ขณะทรงอยู่ในพระวิหาร </a:t>
            </a:r>
            <a:r>
              <a:rPr lang="th-TH" sz="2800" b="1" dirty="0"/>
              <a:t>– ตรัสกับพระมารดาและโยเซฟว่า </a:t>
            </a:r>
            <a:r>
              <a:rPr lang="th-TH" sz="2800" b="1" i="1" dirty="0">
                <a:solidFill>
                  <a:schemeClr val="accent4"/>
                </a:solidFill>
              </a:rPr>
              <a:t>“ลูกต้องอยู่ในบ้านของพระบิดาของลูก” </a:t>
            </a:r>
            <a:r>
              <a:rPr lang="th-TH" sz="2800" b="1" dirty="0"/>
              <a:t>(ลก.2:49) 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นี่เป็นการเปิดเผย</a:t>
            </a:r>
            <a:r>
              <a:rPr lang="th-TH" sz="2800" b="1" u="sng" dirty="0">
                <a:solidFill>
                  <a:schemeClr val="accent4">
                    <a:lumMod val="75000"/>
                  </a:schemeClr>
                </a:solidFill>
              </a:rPr>
              <a:t>ความใหม่ของการอธิษฐานภาวนา </a:t>
            </a:r>
            <a:r>
              <a:rPr lang="th-TH" sz="2800" b="1" dirty="0"/>
              <a:t>นั่นคือ </a:t>
            </a:r>
            <a:r>
              <a:rPr lang="th-TH" sz="2800" b="1" i="1" dirty="0">
                <a:solidFill>
                  <a:schemeClr val="accent4"/>
                </a:solidFill>
              </a:rPr>
              <a:t>“การอธิษฐานภาวนาใน</a:t>
            </a:r>
            <a:r>
              <a:rPr lang="th-TH" sz="2800" b="1" i="1" u="sng" dirty="0">
                <a:solidFill>
                  <a:schemeClr val="accent4"/>
                </a:solidFill>
              </a:rPr>
              <a:t>แบบของบุตรที่พระบิดาทรงรอคอยจะได้รับจากบรรดาบุตรของพระองค์</a:t>
            </a:r>
            <a:r>
              <a:rPr lang="th-TH" sz="2800" b="1" i="1" dirty="0">
                <a:solidFill>
                  <a:schemeClr val="accent4"/>
                </a:solidFill>
              </a:rPr>
              <a:t>”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การอธิษฐานภาวนาเยี่ยงบุตร) </a:t>
            </a:r>
            <a:r>
              <a:rPr lang="th-TH" sz="2800" b="1" dirty="0"/>
              <a:t>ซึ่งในที่สุด พระบุตรเพียงพระองค์เดียวในพระธรรมชาติมนุษย์-พระบุตรเยซู-ก็ได้ทรงทำให้เกิดขึ้นจริงพร้อมกับมวลมนุษย์ทุกคน </a:t>
            </a:r>
            <a:r>
              <a:rPr lang="th-TH" sz="2800" b="1" dirty="0">
                <a:solidFill>
                  <a:srgbClr val="FFFF00"/>
                </a:solidFill>
              </a:rPr>
              <a:t>(นี่คือความหมายของวลีที่ว่า “เมื่อเวลาที่กำหนดไว้มาถึง”)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CE5648-9B07-9A34-D6D6-3CD2152E91B6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rgbClr val="FF0000"/>
                </a:solidFill>
              </a:rPr>
              <a:t>    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bg1"/>
                </a:solidFill>
              </a:rPr>
              <a:t>ย์</a:t>
            </a:r>
            <a:endParaRPr lang="th-TH" sz="2000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115117-201C-A851-6064-493F030A0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" t="9103" r="2322" b="28521"/>
          <a:stretch/>
        </p:blipFill>
        <p:spPr>
          <a:xfrm>
            <a:off x="8709" y="8709"/>
            <a:ext cx="3936259" cy="31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4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0445C8-E666-C557-696D-B04AB5AF6669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ลูกา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700" b="1" dirty="0">
                <a:solidFill>
                  <a:srgbClr val="00B0F0"/>
                </a:solidFill>
              </a:rPr>
              <a:t>ให้ความสำคัญเรื่องภาวนาอย่างมาก เล่าว่าพระเยซูเจ้าทรงอธิษฐานภาวนา</a:t>
            </a:r>
            <a:r>
              <a:rPr lang="th-TH" sz="2700" b="1" u="sng" dirty="0">
                <a:solidFill>
                  <a:srgbClr val="00B0F0"/>
                </a:solidFill>
              </a:rPr>
              <a:t>ก่อนปฏิบัติพันธกิจที่สำคัญ</a:t>
            </a:r>
            <a:r>
              <a:rPr lang="th-TH" sz="2700" b="1" dirty="0">
                <a:solidFill>
                  <a:srgbClr val="00B0F0"/>
                </a:solidFill>
              </a:rPr>
              <a:t>ของพระองค์เสมอๆ </a:t>
            </a:r>
            <a:r>
              <a:rPr lang="th-TH" sz="2700" b="1" dirty="0"/>
              <a:t>หลายครั้งพระเยซูเจ้า</a:t>
            </a:r>
            <a:r>
              <a:rPr lang="th-TH" sz="2700" b="1" u="sng" dirty="0">
                <a:solidFill>
                  <a:srgbClr val="00B0F0"/>
                </a:solidFill>
              </a:rPr>
              <a:t>ทรงปลีกพระองค์ไปในที่เปลี่ยว-บนภูเขา </a:t>
            </a:r>
            <a:r>
              <a:rPr lang="th-TH" sz="2700" b="1" dirty="0"/>
              <a:t>โดยเฉพาะในเวลากลางคืน เพื่อทรงอธิษฐานภาวนา </a:t>
            </a:r>
            <a:r>
              <a:rPr lang="th-TH" sz="2700" b="1" dirty="0">
                <a:solidFill>
                  <a:srgbClr val="00B0F0"/>
                </a:solidFill>
              </a:rPr>
              <a:t>(การปลีกตัวไปภาวนา-เอลียา</a:t>
            </a:r>
            <a:r>
              <a:rPr lang="th-TH" sz="2700" b="1" dirty="0" err="1">
                <a:solidFill>
                  <a:srgbClr val="00B0F0"/>
                </a:solidFill>
              </a:rPr>
              <a:t>ห์</a:t>
            </a:r>
            <a:r>
              <a:rPr lang="th-TH" sz="2700" b="1" dirty="0">
                <a:solidFill>
                  <a:srgbClr val="00B0F0"/>
                </a:solidFill>
              </a:rPr>
              <a:t>) 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ยอห</a:t>
            </a:r>
            <a:r>
              <a:rPr lang="th-TH" sz="2700" b="1" dirty="0" err="1">
                <a:solidFill>
                  <a:schemeClr val="accent4">
                    <a:lumMod val="75000"/>
                  </a:schemeClr>
                </a:solidFill>
              </a:rPr>
              <a:t>์น</a:t>
            </a: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700" b="1" dirty="0">
                <a:solidFill>
                  <a:srgbClr val="FFFF00"/>
                </a:solidFill>
              </a:rPr>
              <a:t>ที่ชัดเจนของพระเยซูเจ้าพบใน</a:t>
            </a:r>
            <a:r>
              <a:rPr lang="th-TH" sz="2700" b="1" u="sng" dirty="0">
                <a:solidFill>
                  <a:srgbClr val="FFFF00"/>
                </a:solidFill>
              </a:rPr>
              <a:t>ยอห</a:t>
            </a:r>
            <a:r>
              <a:rPr lang="th-TH" sz="2700" b="1" u="sng" dirty="0" err="1">
                <a:solidFill>
                  <a:srgbClr val="FFFF00"/>
                </a:solidFill>
              </a:rPr>
              <a:t>์น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th-TH" sz="2700" b="1" dirty="0"/>
              <a:t>ก่อนที่จะทรงปลุกลาซา</a:t>
            </a:r>
            <a:r>
              <a:rPr lang="th-TH" sz="2700" b="1" dirty="0" err="1"/>
              <a:t>รัส</a:t>
            </a:r>
            <a:r>
              <a:rPr lang="th-TH" sz="2700" b="1" dirty="0"/>
              <a:t>ให้กลับคืนชีพ (11:1-44) </a:t>
            </a:r>
            <a:r>
              <a:rPr lang="th-TH" sz="2700" b="1" dirty="0">
                <a:solidFill>
                  <a:srgbClr val="FFFF00"/>
                </a:solidFill>
              </a:rPr>
              <a:t>พระเยซูเจ้าทรงเงยพระพักตร์ขึ้นเบื้องบน แล้วเริ่ม</a:t>
            </a:r>
            <a:r>
              <a:rPr lang="th-TH" sz="2700" b="1" u="sng" dirty="0">
                <a:solidFill>
                  <a:srgbClr val="FFFF00"/>
                </a:solidFill>
              </a:rPr>
              <a:t>อธิษฐานภาวนาด้วยการกล่าวขอบพระคุณพระเจ้า</a:t>
            </a:r>
            <a:r>
              <a:rPr lang="th-TH" sz="2700" b="1" dirty="0">
                <a:solidFill>
                  <a:srgbClr val="FFFF00"/>
                </a:solidFill>
              </a:rPr>
              <a:t>ว่า </a:t>
            </a:r>
            <a:r>
              <a:rPr lang="th-TH" sz="2700" b="1" i="1" dirty="0">
                <a:solidFill>
                  <a:schemeClr val="accent4"/>
                </a:solidFill>
              </a:rPr>
              <a:t>“</a:t>
            </a:r>
            <a:r>
              <a:rPr lang="th-TH" sz="2700" b="1" i="1" u="sng" dirty="0">
                <a:solidFill>
                  <a:schemeClr val="accent4"/>
                </a:solidFill>
              </a:rPr>
              <a:t>ข้าแต่พระบิดา</a:t>
            </a:r>
            <a:r>
              <a:rPr lang="th-TH" sz="2700" b="1" i="1" dirty="0">
                <a:solidFill>
                  <a:schemeClr val="accent4"/>
                </a:solidFill>
              </a:rPr>
              <a:t>เจ้า </a:t>
            </a:r>
            <a:r>
              <a:rPr lang="th-TH" sz="2700" b="1" dirty="0"/>
              <a:t>(ฉันบุตร) </a:t>
            </a:r>
            <a:r>
              <a:rPr lang="th-TH" sz="2700" b="1" i="1" dirty="0">
                <a:solidFill>
                  <a:schemeClr val="accent4"/>
                </a:solidFill>
              </a:rPr>
              <a:t>ข้าพเจ้า</a:t>
            </a:r>
            <a:r>
              <a:rPr lang="th-TH" sz="2700" b="1" i="1" u="sng" dirty="0">
                <a:solidFill>
                  <a:schemeClr val="accent4"/>
                </a:solidFill>
              </a:rPr>
              <a:t>ขอบพระคุณ</a:t>
            </a:r>
            <a:r>
              <a:rPr lang="th-TH" sz="2700" b="1" i="1" dirty="0">
                <a:solidFill>
                  <a:schemeClr val="accent4"/>
                </a:solidFill>
              </a:rPr>
              <a:t>พระองค์ที่</a:t>
            </a:r>
            <a:r>
              <a:rPr lang="th-TH" sz="2700" b="1" i="1" u="sng" dirty="0">
                <a:solidFill>
                  <a:schemeClr val="accent4"/>
                </a:solidFill>
              </a:rPr>
              <a:t>ทรงฟัง</a:t>
            </a:r>
            <a:r>
              <a:rPr lang="th-TH" sz="2700" b="1" i="1" dirty="0">
                <a:solidFill>
                  <a:schemeClr val="accent4"/>
                </a:solidFill>
              </a:rPr>
              <a:t>คำของข้าพเจ้า”</a:t>
            </a:r>
            <a:r>
              <a:rPr lang="th-TH" sz="2700" b="1" dirty="0">
                <a:solidFill>
                  <a:schemeClr val="accent4"/>
                </a:solidFill>
              </a:rPr>
              <a:t> </a:t>
            </a:r>
            <a:r>
              <a:rPr lang="th-TH" sz="2700" b="1" dirty="0">
                <a:solidFill>
                  <a:srgbClr val="FFFF00"/>
                </a:solidFill>
              </a:rPr>
              <a:t>นี่สื่อเป็นนัยยะว่า </a:t>
            </a:r>
            <a:r>
              <a:rPr lang="th-TH" sz="2700" b="1" u="sng" dirty="0">
                <a:solidFill>
                  <a:srgbClr val="FFFF00"/>
                </a:solidFill>
              </a:rPr>
              <a:t>พระบิดาทรงฟังคำขอร้องของพระองค์เสมอ </a:t>
            </a:r>
            <a:r>
              <a:rPr lang="th-TH" sz="2700" b="1" dirty="0"/>
              <a:t>(</a:t>
            </a:r>
            <a:r>
              <a:rPr lang="en-US" sz="2400" dirty="0"/>
              <a:t>=</a:t>
            </a:r>
            <a:r>
              <a:rPr lang="en-US" sz="2700" b="1" dirty="0"/>
              <a:t> </a:t>
            </a:r>
            <a:r>
              <a:rPr lang="th-TH" sz="2700" b="1" dirty="0"/>
              <a:t>พอพระทัย-อวยพร)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rgbClr val="00B0F0"/>
                </a:solidFill>
              </a:rPr>
              <a:t>ซึ่งพระเยซูเจ้าก็ตรัสต่อไปทันทีว่า </a:t>
            </a:r>
            <a:r>
              <a:rPr lang="th-TH" sz="2700" b="1" i="1" dirty="0">
                <a:solidFill>
                  <a:schemeClr val="accent4"/>
                </a:solidFill>
              </a:rPr>
              <a:t>“ข้าพเจ้าทราบดีว่าพระองค์</a:t>
            </a:r>
            <a:r>
              <a:rPr lang="th-TH" sz="2700" b="1" i="1" u="sng" dirty="0">
                <a:solidFill>
                  <a:schemeClr val="accent4"/>
                </a:solidFill>
              </a:rPr>
              <a:t>ทรงฟัง</a:t>
            </a:r>
            <a:r>
              <a:rPr lang="th-TH" sz="2700" b="1" i="1" dirty="0">
                <a:solidFill>
                  <a:schemeClr val="accent4"/>
                </a:solidFill>
              </a:rPr>
              <a:t>ข้าพเจ้าเสมอ” </a:t>
            </a:r>
            <a:r>
              <a:rPr lang="th-TH" sz="2700" b="1" dirty="0">
                <a:solidFill>
                  <a:srgbClr val="00B0F0"/>
                </a:solidFill>
              </a:rPr>
              <a:t>ความหมายว่า พระเยซูเองวอนขอพระบิดาอยู่ตลอดเวลา</a:t>
            </a:r>
            <a:r>
              <a:rPr lang="th-TH" sz="2700" b="1" dirty="0"/>
              <a:t>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rgbClr val="FFFF00"/>
                </a:solidFill>
              </a:rPr>
              <a:t>ดังนั้น เราจึงเห็นได้ว่า การภาวนาของพระเยซูเจ้าที่ </a:t>
            </a: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“เริ่มด้วยการขอบพระคุณพระเจ้า” </a:t>
            </a:r>
            <a:r>
              <a:rPr lang="th-TH" sz="2700" b="1" dirty="0">
                <a:solidFill>
                  <a:srgbClr val="FFFF00"/>
                </a:solidFill>
              </a:rPr>
              <a:t>เท่ากับเป็นการเปิดเผยให้เรารู้ว่า </a:t>
            </a: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“เราจะต้องวอนขออย่างไรก่อนที่จะได้รับสิ่งที่วอนขอ”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D17FF-B6AB-DF01-6CF9-79495D0B4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9" r="11235"/>
          <a:stretch/>
        </p:blipFill>
        <p:spPr>
          <a:xfrm>
            <a:off x="0" y="0"/>
            <a:ext cx="3936259" cy="31263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D4BAA-7088-9C94-44EC-8C680C000D95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rgbClr val="FF0000"/>
                </a:solidFill>
              </a:rPr>
              <a:t>    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bg1"/>
                </a:solidFill>
              </a:rPr>
              <a:t>ย์</a:t>
            </a:r>
            <a:endParaRPr lang="th-TH" sz="2000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2141608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E00EF34-8932-C003-C069-079B0D13FDE2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5138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สุดท้าย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700" b="1" dirty="0">
                <a:solidFill>
                  <a:srgbClr val="00B0F0"/>
                </a:solidFill>
              </a:rPr>
              <a:t>พร้อมกับการอธิษฐานภาวนา</a:t>
            </a:r>
            <a:r>
              <a:rPr lang="th-TH" sz="2700" b="1" u="sng" dirty="0">
                <a:solidFill>
                  <a:srgbClr val="00B0F0"/>
                </a:solidFill>
              </a:rPr>
              <a:t>เยี่ยงบุตร </a:t>
            </a:r>
            <a:r>
              <a:rPr lang="th-TH" sz="2700" b="1" dirty="0">
                <a:solidFill>
                  <a:srgbClr val="00B0F0"/>
                </a:solidFill>
              </a:rPr>
              <a:t>พระเยซูเจ้ายัง</a:t>
            </a:r>
            <a:r>
              <a:rPr lang="th-TH" sz="2700" b="1" u="sng" dirty="0">
                <a:solidFill>
                  <a:srgbClr val="00B0F0"/>
                </a:solidFill>
              </a:rPr>
              <a:t>เป็นบุตรที่ยอมปฏิบัติทุกสิ่งตามพระประสงค์ของพระบิดา</a:t>
            </a:r>
            <a:r>
              <a:rPr lang="th-TH" sz="2700" b="1" dirty="0">
                <a:solidFill>
                  <a:srgbClr val="00B0F0"/>
                </a:solidFill>
              </a:rPr>
              <a:t> แม้กระทั่งยอมตามบนไม้กางเขน </a:t>
            </a:r>
            <a:r>
              <a:rPr lang="th-TH" sz="2700" b="1" dirty="0"/>
              <a:t>การภาวนาและการมอบพระองค์เองของพระเยซูเจ้าจึงกลายเป็นสิ่งเดียวกัน ซึ่งส่งผลก่อให้เกิดความรอดพ้นแก่มวลมนุษย์ </a:t>
            </a:r>
            <a:r>
              <a:rPr lang="th-TH" sz="2700" b="1" u="sng" dirty="0">
                <a:solidFill>
                  <a:srgbClr val="00B0F0"/>
                </a:solidFill>
              </a:rPr>
              <a:t>การภาวนาและการมอบถวายตัวจึงเป็นเงื่อนไขที่สำคัญเพื่อให้พระเจ้ารับฟัง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จดหมายถึงชาว</a:t>
            </a:r>
            <a:r>
              <a:rPr lang="th-TH" sz="2700" b="1" dirty="0" err="1">
                <a:solidFill>
                  <a:schemeClr val="accent4">
                    <a:lumMod val="75000"/>
                  </a:schemeClr>
                </a:solidFill>
              </a:rPr>
              <a:t>ฮีบ</a:t>
            </a: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รู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700" b="1" dirty="0"/>
              <a:t>จึงได้กล่าวยกย่องเรื่องนี้ว่า </a:t>
            </a:r>
            <a:r>
              <a:rPr lang="th-TH" sz="2700" b="1" i="1" dirty="0">
                <a:solidFill>
                  <a:schemeClr val="accent4"/>
                </a:solidFill>
              </a:rPr>
              <a:t>“ขณะที่ยังทรงพระชนมชีพบนแผ่นดินนี้ </a:t>
            </a:r>
            <a:r>
              <a:rPr lang="th-TH" sz="2700" b="1" i="1" u="sng" dirty="0">
                <a:solidFill>
                  <a:schemeClr val="accent4"/>
                </a:solidFill>
              </a:rPr>
              <a:t>พระองค์ทรงอธิษฐาน </a:t>
            </a:r>
            <a:r>
              <a:rPr lang="th-TH" sz="2700" b="1" i="1" dirty="0">
                <a:solidFill>
                  <a:schemeClr val="accent4"/>
                </a:solidFill>
              </a:rPr>
              <a:t>ทูลขอ คร่ำครวญและร่ำไห้ต่อพระเจ้า ... </a:t>
            </a:r>
            <a:r>
              <a:rPr lang="th-TH" sz="2700" b="1" i="1" u="sng" dirty="0">
                <a:solidFill>
                  <a:schemeClr val="accent4"/>
                </a:solidFill>
              </a:rPr>
              <a:t>พระเจ้าทรงฟัง</a:t>
            </a:r>
            <a:r>
              <a:rPr lang="th-TH" sz="2700" b="1" i="1" dirty="0">
                <a:solidFill>
                  <a:schemeClr val="accent4"/>
                </a:solidFill>
              </a:rPr>
              <a:t>... ถึงแม้ว่าพระเยซูเจ้าทรงเป็นพระบุตร ก็ยังทรงเรียนรู้ที่จะ</a:t>
            </a:r>
            <a:r>
              <a:rPr lang="th-TH" sz="2700" b="1" i="1" u="sng" dirty="0">
                <a:solidFill>
                  <a:schemeClr val="accent4"/>
                </a:solidFill>
              </a:rPr>
              <a:t>นอบน้อมเชื่อฟังโดยการรับทรมาน </a:t>
            </a:r>
            <a:r>
              <a:rPr lang="th-TH" sz="2700" b="1" i="1" dirty="0">
                <a:solidFill>
                  <a:schemeClr val="accent4"/>
                </a:solidFill>
              </a:rPr>
              <a:t>และเมื่อทรงกระทำภารกิจของพระองค์สำเร็จบริบูรณ์แล้ว ก็</a:t>
            </a:r>
            <a:r>
              <a:rPr lang="th-TH" sz="2700" b="1" i="1" u="sng" dirty="0">
                <a:solidFill>
                  <a:schemeClr val="accent4"/>
                </a:solidFill>
              </a:rPr>
              <a:t>ทรงเป็นผู้บันดาลความรอดพ้นนิรันดรแก่ทุกคนที่ยอมนอบน้อมเชื่อฟังพระองค์</a:t>
            </a:r>
            <a:r>
              <a:rPr lang="th-TH" sz="2700" b="1" i="1" dirty="0">
                <a:solidFill>
                  <a:schemeClr val="accent4"/>
                </a:solidFill>
              </a:rPr>
              <a:t>” </a:t>
            </a:r>
            <a:r>
              <a:rPr lang="th-TH" sz="2700" b="1" dirty="0"/>
              <a:t>(ฮบ.5:7-9) (2599-2606)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37FE0-AD31-233B-4991-D3A6C5B11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9" r="11235"/>
          <a:stretch/>
        </p:blipFill>
        <p:spPr>
          <a:xfrm>
            <a:off x="0" y="0"/>
            <a:ext cx="3936259" cy="31263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27565-7734-29C0-26C4-372E802B6F0F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rgbClr val="FF0000"/>
                </a:solidFill>
              </a:rPr>
              <a:t>    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bg1"/>
                </a:solidFill>
              </a:rPr>
              <a:t>ย์</a:t>
            </a:r>
            <a:endParaRPr lang="th-TH" sz="2000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DCABE7-C928-5F01-9A88-1C966076EFF9}"/>
              </a:ext>
            </a:extLst>
          </p:cNvPr>
          <p:cNvSpPr txBox="1">
            <a:spLocks/>
          </p:cNvSpPr>
          <p:nvPr/>
        </p:nvSpPr>
        <p:spPr>
          <a:xfrm>
            <a:off x="4005943" y="5207726"/>
            <a:ext cx="8186057" cy="16502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sz="2600" b="1" u="sng" dirty="0">
                <a:solidFill>
                  <a:schemeClr val="accent4">
                    <a:lumMod val="75000"/>
                  </a:schemeClr>
                </a:solidFill>
              </a:rPr>
              <a:t>สรุป</a:t>
            </a:r>
            <a:r>
              <a:rPr lang="th-TH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=</a:t>
            </a:r>
            <a:r>
              <a:rPr lang="th-TH" sz="2600" b="1" dirty="0">
                <a:solidFill>
                  <a:srgbClr val="FFFF00"/>
                </a:solidFill>
              </a:rPr>
              <a:t>	</a:t>
            </a:r>
            <a:r>
              <a:rPr lang="th-TH" sz="2600" b="1" dirty="0">
                <a:solidFill>
                  <a:schemeClr val="accent4">
                    <a:lumMod val="75000"/>
                  </a:schemeClr>
                </a:solidFill>
              </a:rPr>
              <a:t>สิ่งใหม่คือ </a:t>
            </a:r>
            <a:r>
              <a:rPr lang="th-TH" sz="2600" b="1" dirty="0">
                <a:solidFill>
                  <a:srgbClr val="FFFF00"/>
                </a:solidFill>
              </a:rPr>
              <a:t>การอธิษฐานภาวนาเยี่ยงบุตร – ยอมปฏิบัติทุกสิ่งตามพระ			ประสงค์ แม้แต่มอบตัวเอง – ปลีกตัวหาที่สงบในการภาวนา – ภาวนา			สม่ำเสมอ – เริ่มต้นด้วยการขอบพระคุณพระเจ้า – พระเจ้าทรงฟัง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1600" b="1" dirty="0"/>
              <a:t>-</a:t>
            </a:r>
            <a:r>
              <a:rPr lang="en-US" sz="1600" dirty="0"/>
              <a:t>/</a:t>
            </a:r>
            <a:r>
              <a:rPr lang="en-US" sz="1600" b="1" dirty="0"/>
              <a:t>-</a:t>
            </a:r>
            <a:endParaRPr lang="th-TH" sz="2600" b="1" dirty="0"/>
          </a:p>
        </p:txBody>
      </p:sp>
    </p:spTree>
    <p:extLst>
      <p:ext uri="{BB962C8B-B14F-4D97-AF65-F5344CB8AC3E}">
        <p14:creationId xmlns:p14="http://schemas.microsoft.com/office/powerpoint/2010/main" val="4281206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1F4C9B-305A-3BA7-7625-39ADB817DE29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2</a:t>
            </a:r>
            <a:r>
              <a:rPr lang="th-TH" sz="3200" b="1" dirty="0">
                <a:solidFill>
                  <a:srgbClr val="FF0000"/>
                </a:solidFill>
              </a:rPr>
              <a:t>)	พระเยซูเจ้า</a:t>
            </a:r>
            <a:r>
              <a:rPr lang="th-TH" sz="3200" b="1" u="sng" dirty="0">
                <a:solidFill>
                  <a:srgbClr val="FF0000"/>
                </a:solidFill>
              </a:rPr>
              <a:t>ทรงสอน</a:t>
            </a:r>
            <a:r>
              <a:rPr lang="th-TH" sz="3200" b="1" dirty="0">
                <a:solidFill>
                  <a:srgbClr val="FF0000"/>
                </a:solidFill>
              </a:rPr>
              <a:t>ให้อธิษฐานภาวนา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ในการสอนของพระเยซูเจ้า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พระองค์ค่อยๆ นำพวกศิษย์ไปพบพระบิดา เริ่มด้วยบทเทศน์บนภูเขา (บุญลาภ 8 ประการ) </a:t>
            </a:r>
            <a:r>
              <a:rPr lang="th-TH" sz="2800" b="1" dirty="0"/>
              <a:t>– จากนั้น เทศน์สอนเรื่องการกลับใจ – การคืนดีกับพี่น้องก่อนจะถวายเครื่องบูชา – ความรักศัตรู – </a:t>
            </a:r>
            <a:r>
              <a:rPr lang="th-TH" sz="2800" b="1" dirty="0">
                <a:solidFill>
                  <a:srgbClr val="00B0F0"/>
                </a:solidFill>
              </a:rPr>
              <a:t>ที่สุด </a:t>
            </a:r>
            <a:r>
              <a:rPr lang="th-TH" sz="2800" b="1" u="sng" dirty="0">
                <a:solidFill>
                  <a:srgbClr val="00B0F0"/>
                </a:solidFill>
              </a:rPr>
              <a:t>ทรงสอนเรื่องการอธิษฐานภาวนาว่าต้องภาวนาให้ผู้เบียดเบียน </a:t>
            </a:r>
            <a:r>
              <a:rPr lang="th-TH" sz="2800" b="1" dirty="0"/>
              <a:t>– </a:t>
            </a:r>
            <a:r>
              <a:rPr lang="th-TH" sz="2800" b="1" u="sng" dirty="0">
                <a:solidFill>
                  <a:srgbClr val="00B0F0"/>
                </a:solidFill>
              </a:rPr>
              <a:t>ไม่พูดมาก</a:t>
            </a:r>
            <a:r>
              <a:rPr lang="th-TH" sz="2800" b="1" dirty="0">
                <a:solidFill>
                  <a:srgbClr val="00B0F0"/>
                </a:solidFill>
              </a:rPr>
              <a:t> </a:t>
            </a:r>
            <a:r>
              <a:rPr lang="th-TH" sz="2800" b="1" dirty="0"/>
              <a:t>– </a:t>
            </a:r>
            <a:r>
              <a:rPr lang="th-TH" sz="2800" b="1" u="sng" dirty="0">
                <a:solidFill>
                  <a:srgbClr val="00B0F0"/>
                </a:solidFill>
              </a:rPr>
              <a:t>ไม่พูดซ้ำซาก </a:t>
            </a:r>
            <a:r>
              <a:rPr lang="th-TH" sz="2800" b="1" dirty="0"/>
              <a:t>– </a:t>
            </a:r>
            <a:r>
              <a:rPr lang="th-TH" sz="2800" b="1" dirty="0">
                <a:solidFill>
                  <a:srgbClr val="00B0F0"/>
                </a:solidFill>
              </a:rPr>
              <a:t>และ</a:t>
            </a:r>
            <a:r>
              <a:rPr lang="th-TH" sz="2800" b="1" u="sng" dirty="0">
                <a:solidFill>
                  <a:srgbClr val="00B0F0"/>
                </a:solidFill>
              </a:rPr>
              <a:t>ให้อภัยจากใจจริง </a:t>
            </a:r>
            <a:r>
              <a:rPr lang="th-TH" sz="2800" b="1" dirty="0">
                <a:solidFill>
                  <a:srgbClr val="00B0F0"/>
                </a:solidFill>
              </a:rPr>
              <a:t>โดยทั้งหมดนี้ จะต้องภาวนา</a:t>
            </a:r>
            <a:r>
              <a:rPr lang="th-TH" sz="2800" b="1" u="sng" dirty="0">
                <a:solidFill>
                  <a:srgbClr val="00B0F0"/>
                </a:solidFill>
              </a:rPr>
              <a:t>ด้วยความเชื่อมั่นเยี่ยงบุตร</a:t>
            </a:r>
            <a:r>
              <a:rPr lang="th-TH" sz="2800" b="1" dirty="0">
                <a:solidFill>
                  <a:srgbClr val="00B0F0"/>
                </a:solidFill>
              </a:rPr>
              <a:t>และ</a:t>
            </a:r>
            <a:r>
              <a:rPr lang="th-TH" sz="2800" b="1" u="sng" dirty="0">
                <a:solidFill>
                  <a:srgbClr val="00B0F0"/>
                </a:solidFill>
              </a:rPr>
              <a:t>มีความกล้าเยี่ยงบุตร</a:t>
            </a:r>
            <a:r>
              <a:rPr lang="th-TH" sz="2800" b="1" dirty="0">
                <a:solidFill>
                  <a:srgbClr val="00B0F0"/>
                </a:solidFill>
              </a:rPr>
              <a:t>ที่จะวอนขอจากบิดาของตน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โดยทรงตรัสว่า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i="1" dirty="0">
                <a:solidFill>
                  <a:schemeClr val="accent4"/>
                </a:solidFill>
              </a:rPr>
              <a:t>“ทุกสิ่งที่ท่านวอนขอในการอธิษฐานภาวนา </a:t>
            </a:r>
            <a:r>
              <a:rPr lang="th-TH" sz="2800" b="1" i="1" u="sng" dirty="0">
                <a:solidFill>
                  <a:schemeClr val="accent4"/>
                </a:solidFill>
              </a:rPr>
              <a:t>จงเชื่อ</a:t>
            </a:r>
            <a:r>
              <a:rPr lang="th-TH" sz="2800" b="1" i="1" dirty="0">
                <a:solidFill>
                  <a:schemeClr val="accent4"/>
                </a:solidFill>
              </a:rPr>
              <a:t>ว่าท่านจะได้รับ และท่านก็จะได้รับ” </a:t>
            </a:r>
            <a:r>
              <a:rPr lang="th-TH" sz="2800" b="1" dirty="0"/>
              <a:t>(มก.11:24) เพราะ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th-TH" sz="2800" b="1" i="1" dirty="0">
                <a:solidFill>
                  <a:schemeClr val="accent4"/>
                </a:solidFill>
              </a:rPr>
              <a:t>“ทุกสิ่งเป็นไปได้ทั้งนั้นสำหรับผู้</a:t>
            </a:r>
            <a:r>
              <a:rPr lang="th-TH" sz="2800" b="1" i="1" u="sng" dirty="0">
                <a:solidFill>
                  <a:schemeClr val="accent4"/>
                </a:solidFill>
              </a:rPr>
              <a:t>มีความเชื่อ</a:t>
            </a:r>
            <a:r>
              <a:rPr lang="th-TH" sz="2800" b="1" i="1" dirty="0">
                <a:solidFill>
                  <a:schemeClr val="accent4"/>
                </a:solidFill>
              </a:rPr>
              <a:t>” </a:t>
            </a:r>
            <a:r>
              <a:rPr lang="th-TH" sz="2800" b="1" dirty="0"/>
              <a:t>(มก.9:23) </a:t>
            </a:r>
            <a:r>
              <a:rPr lang="th-TH" sz="2800" b="1" dirty="0">
                <a:solidFill>
                  <a:srgbClr val="FFFF00"/>
                </a:solidFill>
              </a:rPr>
              <a:t>แต่ไม่ใช่เพียงการกล่าวว่า </a:t>
            </a:r>
            <a:r>
              <a:rPr lang="th-TH" sz="2800" b="1" i="1" dirty="0">
                <a:solidFill>
                  <a:schemeClr val="accent4"/>
                </a:solidFill>
              </a:rPr>
              <a:t>“พระเจ้าข้า พระเจ้าข้า” </a:t>
            </a:r>
            <a:r>
              <a:rPr lang="th-TH" sz="2800" b="1" dirty="0">
                <a:solidFill>
                  <a:srgbClr val="FFFF00"/>
                </a:solidFill>
              </a:rPr>
              <a:t>เท่านั้น </a:t>
            </a:r>
            <a:r>
              <a:rPr lang="th-TH" sz="2800" b="1" u="sng" dirty="0">
                <a:solidFill>
                  <a:srgbClr val="FFFF00"/>
                </a:solidFill>
              </a:rPr>
              <a:t>ใจ</a:t>
            </a:r>
            <a:r>
              <a:rPr lang="th-TH" sz="2800" b="1" dirty="0">
                <a:solidFill>
                  <a:srgbClr val="FFFF00"/>
                </a:solidFill>
              </a:rPr>
              <a:t>จะต้องพร้อมที่จะ</a:t>
            </a:r>
            <a:r>
              <a:rPr lang="th-TH" sz="2800" b="1" u="sng" dirty="0">
                <a:solidFill>
                  <a:srgbClr val="FFFF00"/>
                </a:solidFill>
              </a:rPr>
              <a:t>ปฏิบัติตามพระประสงค์</a:t>
            </a:r>
            <a:r>
              <a:rPr lang="th-TH" sz="2800" b="1" dirty="0">
                <a:solidFill>
                  <a:srgbClr val="FFFF00"/>
                </a:solidFill>
              </a:rPr>
              <a:t>ของพระบิดา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6E1B2-3DB8-BF57-F2EA-87C060774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0" r="17413" b="8807"/>
          <a:stretch/>
        </p:blipFill>
        <p:spPr>
          <a:xfrm>
            <a:off x="0" y="0"/>
            <a:ext cx="3936259" cy="312637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7B2BE5-3E1F-3DF5-0217-50DCB5936B3C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rgbClr val="FF0000"/>
                </a:solidFill>
              </a:rPr>
              <a:t>    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bg1"/>
                </a:solidFill>
              </a:rPr>
              <a:t>ย์</a:t>
            </a:r>
            <a:endParaRPr lang="th-TH" sz="2000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2347691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4D7B2-D54C-6F78-07AB-C575B2BA1C12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53035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ลูกา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เล่าอุปมาเกี่ยวกับการภาวนาโดยเฉพาะไว้</a:t>
            </a:r>
            <a:r>
              <a:rPr lang="th-TH" sz="2800" b="1" u="sng" dirty="0">
                <a:solidFill>
                  <a:srgbClr val="00B0F0"/>
                </a:solidFill>
              </a:rPr>
              <a:t>สาม</a:t>
            </a:r>
            <a:r>
              <a:rPr lang="th-TH" sz="2800" b="1" dirty="0">
                <a:solidFill>
                  <a:srgbClr val="00B0F0"/>
                </a:solidFill>
              </a:rPr>
              <a:t>เรื่อง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F0"/>
                </a:solidFill>
              </a:rPr>
              <a:t>(1) 	“เรื่องเพื่อนที่ไม่รู้จักกาลเทศะ” </a:t>
            </a:r>
            <a:r>
              <a:rPr lang="th-TH" sz="2800" b="1" dirty="0"/>
              <a:t>(ลก.11:5-13)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เจตนา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เพื่อเชิญชวนเรา	ให้</a:t>
            </a:r>
            <a:r>
              <a:rPr lang="th-TH" sz="2800" b="1" u="sng" dirty="0">
                <a:solidFill>
                  <a:schemeClr val="accent4">
                    <a:lumMod val="75000"/>
                  </a:schemeClr>
                </a:solidFill>
              </a:rPr>
              <a:t>ภาวนาโดยไม่ลดละ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th-TH" sz="2800" b="1" i="1" dirty="0">
                <a:solidFill>
                  <a:schemeClr val="accent4"/>
                </a:solidFill>
              </a:rPr>
              <a:t>“จงเคาะประตูเถิด แล้วเขาจะเปิดประตูรับท่าน” </a:t>
            </a:r>
            <a:r>
              <a:rPr lang="th-TH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แล้วพระบิดาผู้สถิตในสวรรค์จะประทานทุกสิ่งที่จำเป็นแก่ผู้ที่วอนขอ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F0"/>
                </a:solidFill>
              </a:rPr>
              <a:t>(2) 	“เรื่องหญิงม่ายผู้รบเร้า” </a:t>
            </a:r>
            <a:r>
              <a:rPr lang="th-TH" sz="2800" b="1" dirty="0"/>
              <a:t>(ลก.18:1-8)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เจตนา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เพื่อเน้นเรื่อง</a:t>
            </a:r>
            <a:r>
              <a:rPr lang="th-TH" sz="2800" b="1" u="sng" dirty="0">
                <a:solidFill>
                  <a:schemeClr val="accent4">
                    <a:lumMod val="75000"/>
                  </a:schemeClr>
                </a:solidFill>
              </a:rPr>
              <a:t>การภาวนา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th-TH" sz="2800" b="1" u="sng" dirty="0">
                <a:solidFill>
                  <a:schemeClr val="accent4">
                    <a:lumMod val="75000"/>
                  </a:schemeClr>
                </a:solidFill>
              </a:rPr>
              <a:t>อย่างสม่ำเสมอ </a:t>
            </a:r>
            <a:r>
              <a:rPr lang="th-TH" sz="2800" b="1" i="1" dirty="0">
                <a:solidFill>
                  <a:schemeClr val="accent4"/>
                </a:solidFill>
              </a:rPr>
              <a:t>“จำเป็นต้องอธิษฐานภาวนาอยู่เสมอโดยไม่ท้อถอย”  </a:t>
            </a:r>
            <a:r>
              <a:rPr lang="th-TH" sz="2800" b="1" dirty="0"/>
              <a:t>โดย	พากเพียรในความเชื่อ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F0"/>
                </a:solidFill>
              </a:rPr>
              <a:t>(3) 	“เรื่องชาว</a:t>
            </a:r>
            <a:r>
              <a:rPr lang="th-TH" sz="2800" b="1" dirty="0" err="1">
                <a:solidFill>
                  <a:srgbClr val="00B0F0"/>
                </a:solidFill>
              </a:rPr>
              <a:t>ฟาริ</a:t>
            </a:r>
            <a:r>
              <a:rPr lang="th-TH" sz="2800" b="1" dirty="0">
                <a:solidFill>
                  <a:srgbClr val="00B0F0"/>
                </a:solidFill>
              </a:rPr>
              <a:t>สีและคนเก็บภาษี” </a:t>
            </a:r>
            <a:r>
              <a:rPr lang="th-TH" sz="2800" b="1" dirty="0"/>
              <a:t>(ลก.18:9-14)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เจตนา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เพื่อเน้นท่าที		ของ</a:t>
            </a:r>
            <a:r>
              <a:rPr lang="th-TH" sz="2800" b="1" u="sng" dirty="0">
                <a:solidFill>
                  <a:schemeClr val="accent4">
                    <a:lumMod val="75000"/>
                  </a:schemeClr>
                </a:solidFill>
              </a:rPr>
              <a:t>ความสุภาพถ่อมตน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ในการอธิษฐานภาวนา</a:t>
            </a:r>
            <a:r>
              <a:rPr lang="th-TH" sz="2800" b="1" dirty="0"/>
              <a:t> </a:t>
            </a:r>
            <a:r>
              <a:rPr lang="th-TH" sz="2800" b="1" i="1" dirty="0">
                <a:solidFill>
                  <a:schemeClr val="accent4"/>
                </a:solidFill>
              </a:rPr>
              <a:t>“ข้าแต่พระเจ้า โปรดทรง	พระกรุณาต่อข้าพเจ้าคนบาปด้วยเถิด”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253220-2A16-11C3-2BF7-27E6C6DD2FA8}"/>
              </a:ext>
            </a:extLst>
          </p:cNvPr>
          <p:cNvSpPr txBox="1">
            <a:spLocks/>
          </p:cNvSpPr>
          <p:nvPr/>
        </p:nvSpPr>
        <p:spPr>
          <a:xfrm>
            <a:off x="4005943" y="5381897"/>
            <a:ext cx="8186057" cy="147610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600" b="1" dirty="0">
                <a:solidFill>
                  <a:schemeClr val="accent4">
                    <a:lumMod val="75000"/>
                  </a:schemeClr>
                </a:solidFill>
              </a:rPr>
              <a:t>สรุป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600" b="1" dirty="0">
                <a:solidFill>
                  <a:srgbClr val="FFFF00"/>
                </a:solidFill>
              </a:rPr>
              <a:t>	</a:t>
            </a:r>
            <a:r>
              <a:rPr lang="th-TH" sz="2600" b="1" dirty="0">
                <a:solidFill>
                  <a:srgbClr val="FFFF00"/>
                </a:solidFill>
              </a:rPr>
              <a:t>ทั้งหมดนี้คือ </a:t>
            </a:r>
            <a:r>
              <a:rPr lang="th-TH" sz="2600" b="1" dirty="0">
                <a:solidFill>
                  <a:schemeClr val="accent4">
                    <a:lumMod val="75000"/>
                  </a:schemeClr>
                </a:solidFill>
              </a:rPr>
              <a:t>“ธรรมล้ำลึกของการอธิษฐานภาวนาถึงพระบิดา” </a:t>
            </a:r>
            <a:r>
              <a:rPr lang="th-TH" sz="2600" b="1" dirty="0">
                <a:solidFill>
                  <a:srgbClr val="FFFF00"/>
                </a:solidFill>
              </a:rPr>
              <a:t>ที่				พระเยซูเจ้าทรงสอน-มอบให้แก่บรรดาศิษย์ของพระองค์อย่าง					เปิดเผย</a:t>
            </a:r>
            <a:r>
              <a:rPr lang="en-US" sz="2600" b="1" dirty="0">
                <a:solidFill>
                  <a:srgbClr val="FFFF00"/>
                </a:solidFill>
              </a:rPr>
              <a:t>  </a:t>
            </a:r>
            <a:r>
              <a:rPr lang="en-US" dirty="0"/>
              <a:t>-</a:t>
            </a:r>
            <a:r>
              <a:rPr lang="en-US" sz="1600" dirty="0"/>
              <a:t>/</a:t>
            </a:r>
            <a:r>
              <a:rPr lang="en-US" dirty="0"/>
              <a:t>-</a:t>
            </a:r>
            <a:endParaRPr lang="th-TH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AD3A1-7E4B-F753-22B8-AC7F30D92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0" r="17413" b="8807"/>
          <a:stretch/>
        </p:blipFill>
        <p:spPr>
          <a:xfrm>
            <a:off x="0" y="0"/>
            <a:ext cx="3936259" cy="309154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136BE2-2E1C-7A84-0A7C-5B1E9C4011D3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rgbClr val="FF0000"/>
                </a:solidFill>
              </a:rPr>
              <a:t>    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bg1"/>
                </a:solidFill>
              </a:rPr>
              <a:t>ย์</a:t>
            </a:r>
            <a:endParaRPr lang="th-TH" sz="2000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387301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E47436-C404-5579-09F8-2A9AAFB414EB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3</a:t>
            </a:r>
            <a:r>
              <a:rPr lang="th-TH" sz="3200" b="1" dirty="0">
                <a:solidFill>
                  <a:srgbClr val="FF0000"/>
                </a:solidFill>
              </a:rPr>
              <a:t>)	พระเยซูเจ้า</a:t>
            </a:r>
            <a:r>
              <a:rPr lang="th-TH" sz="3200" b="1" u="sng" dirty="0">
                <a:solidFill>
                  <a:srgbClr val="FF0000"/>
                </a:solidFill>
              </a:rPr>
              <a:t>ทรงฟัง</a:t>
            </a:r>
            <a:r>
              <a:rPr lang="th-TH" sz="3200" b="1" dirty="0">
                <a:solidFill>
                  <a:srgbClr val="FF0000"/>
                </a:solidFill>
              </a:rPr>
              <a:t>คำอธิษฐานภาวนาของเรา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พระเยซูเจ้า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/>
              <a:t>เมื่อเสด็จไปเทศนาสั่งสอนในที่ต่างๆ </a:t>
            </a:r>
            <a:r>
              <a:rPr lang="th-TH" sz="2800" b="1" dirty="0">
                <a:solidFill>
                  <a:srgbClr val="00B0F0"/>
                </a:solidFill>
              </a:rPr>
              <a:t>พระเยซูเจ้าก็</a:t>
            </a:r>
            <a:r>
              <a:rPr lang="th-TH" sz="2800" b="1" u="sng" dirty="0">
                <a:solidFill>
                  <a:srgbClr val="00B0F0"/>
                </a:solidFill>
              </a:rPr>
              <a:t>ทรงฟังคำวอนขอด้วยความเชื่อของประชาชน</a:t>
            </a:r>
            <a:r>
              <a:rPr lang="th-TH" sz="2800" b="1" dirty="0">
                <a:solidFill>
                  <a:srgbClr val="00B0F0"/>
                </a:solidFill>
              </a:rPr>
              <a:t>ที่เข้ามาขอพระองค์เสมอ เช่น จากคนโรคเรื้อน คนตาบอด และจากคนที่เจ็บป่วยด้วยโรคต่างๆ แม้แต่คนที่แสดงความเชื่อออกเงียบๆ อย่างคนที่แบกคนอัมพาตเข้ามา </a:t>
            </a:r>
            <a:r>
              <a:rPr lang="th-TH" sz="2800" b="1" dirty="0"/>
              <a:t>(มก.2:5) </a:t>
            </a:r>
            <a:r>
              <a:rPr lang="th-TH" sz="2800" b="1" dirty="0">
                <a:solidFill>
                  <a:srgbClr val="00B0F0"/>
                </a:solidFill>
              </a:rPr>
              <a:t>หญิงตกเลือดที่มาสัมผัสฉลองพระองค์</a:t>
            </a:r>
            <a:r>
              <a:rPr lang="th-TH" sz="2800" b="1" dirty="0"/>
              <a:t> (มก.5:28) </a:t>
            </a:r>
            <a:r>
              <a:rPr lang="th-TH" sz="2800" b="1" dirty="0">
                <a:solidFill>
                  <a:srgbClr val="00B0F0"/>
                </a:solidFill>
              </a:rPr>
              <a:t>และคนที่มาหาพระองค์ด้วยน้ำตาและเครื่องหอมของหญิงคนบาป</a:t>
            </a:r>
            <a:r>
              <a:rPr lang="th-TH" sz="2800" b="1" dirty="0"/>
              <a:t> (ลก.7:37-38)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ทั้งหมดนี้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u="sng" dirty="0">
                <a:solidFill>
                  <a:srgbClr val="FFFF00"/>
                </a:solidFill>
              </a:rPr>
              <a:t>เป็นการวอนขอต่อพระเยซูเจ้า และพระองค์ก็ทรงฟังและตอบสนอง</a:t>
            </a:r>
            <a:r>
              <a:rPr lang="th-TH" sz="2800" b="1" dirty="0">
                <a:solidFill>
                  <a:srgbClr val="FFFF00"/>
                </a:solidFill>
              </a:rPr>
              <a:t>การภาวนา</a:t>
            </a:r>
            <a:r>
              <a:rPr lang="th-TH" sz="2800" b="1" u="sng" dirty="0">
                <a:solidFill>
                  <a:srgbClr val="FFFF00"/>
                </a:solidFill>
              </a:rPr>
              <a:t>วอนขอด้วยความเชื่อ</a:t>
            </a:r>
            <a:r>
              <a:rPr lang="th-TH" sz="2800" b="1" dirty="0">
                <a:solidFill>
                  <a:srgbClr val="FFFF00"/>
                </a:solidFill>
              </a:rPr>
              <a:t>ของพวกเขาเสมอ โดยทรงรักษาโรคหรือประทานอภัยบาป </a:t>
            </a:r>
            <a:r>
              <a:rPr lang="th-TH" sz="2800" b="1" i="1" dirty="0">
                <a:solidFill>
                  <a:schemeClr val="accent4"/>
                </a:solidFill>
              </a:rPr>
              <a:t>“จงไปเป็นสุขเถิด ความเชื่อของลูกช่วยลูกให้รอดพ้นแล้ว”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B5183-6A7F-FD31-5356-1C4A099E9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9" r="1434"/>
          <a:stretch/>
        </p:blipFill>
        <p:spPr>
          <a:xfrm>
            <a:off x="0" y="0"/>
            <a:ext cx="3936259" cy="312637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4474E6-D86B-2A56-37C2-1FF56335C665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rgbClr val="FF0000"/>
                </a:solidFill>
              </a:rPr>
              <a:t>    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bg1"/>
                </a:solidFill>
              </a:rPr>
              <a:t>ย์</a:t>
            </a:r>
            <a:endParaRPr lang="th-TH" sz="2000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2884576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52180E-913C-244D-C999-1BD5DED92BAF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44936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ที่สุด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พระเยซูเจ้ายังได้เปิดเผยให้ศิษย์</a:t>
            </a:r>
            <a:r>
              <a:rPr lang="th-TH" sz="2800" b="1" dirty="0"/>
              <a:t>ของพระองค์รู้ด้วยว่า หลังจากที่พระองค์กลับไปเฝ้าพระบิดาแล้ว </a:t>
            </a:r>
            <a:r>
              <a:rPr lang="th-TH" sz="2800" b="1" u="sng" dirty="0">
                <a:solidFill>
                  <a:srgbClr val="FFFF00"/>
                </a:solidFill>
              </a:rPr>
              <a:t>ให้พวกเขาวอนขอในพระนามของพระองค์ด้วย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i="1" dirty="0">
                <a:solidFill>
                  <a:schemeClr val="accent4"/>
                </a:solidFill>
              </a:rPr>
              <a:t>“สิ่งใดที่ท่านทั้งหลายขอในนามของเรา เราจะทำสิ่งนั้น”</a:t>
            </a:r>
            <a:r>
              <a:rPr lang="th-TH" sz="2800" b="1" dirty="0">
                <a:solidFill>
                  <a:schemeClr val="accent4"/>
                </a:solidFill>
              </a:rPr>
              <a:t> </a:t>
            </a:r>
            <a:r>
              <a:rPr lang="th-TH" sz="2800" b="1" dirty="0"/>
              <a:t>(</a:t>
            </a:r>
            <a:r>
              <a:rPr lang="th-TH" sz="2800" b="1" dirty="0" err="1"/>
              <a:t>ยน</a:t>
            </a:r>
            <a:r>
              <a:rPr lang="th-TH" sz="2800" b="1" dirty="0"/>
              <a:t>.14:13) 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i="1" dirty="0">
                <a:solidFill>
                  <a:schemeClr val="accent4"/>
                </a:solidFill>
              </a:rPr>
              <a:t>“จนถึงบัดนี้ ท่านยังไม่ได้ขอสิ่งใดในนามของเราเลย จงขอเถิด แล้วท่านจะได้รับ เพื่อความยินดีของท่านจะสมบูรณ์”</a:t>
            </a:r>
            <a:r>
              <a:rPr lang="th-TH" sz="2800" b="1" dirty="0">
                <a:solidFill>
                  <a:schemeClr val="accent4"/>
                </a:solidFill>
              </a:rPr>
              <a:t> </a:t>
            </a:r>
            <a:r>
              <a:rPr lang="th-TH" sz="2800" b="1" dirty="0"/>
              <a:t>(</a:t>
            </a:r>
            <a:r>
              <a:rPr lang="th-TH" sz="2800" b="1" dirty="0" err="1"/>
              <a:t>ยน</a:t>
            </a:r>
            <a:r>
              <a:rPr lang="th-TH" sz="2800" b="1" dirty="0"/>
              <a:t>.16:24)</a:t>
            </a:r>
            <a:endParaRPr lang="th-TH" sz="28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2CEE9-9432-2A30-D321-9FAAB939D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0" r="17413" b="8807"/>
          <a:stretch/>
        </p:blipFill>
        <p:spPr>
          <a:xfrm>
            <a:off x="0" y="0"/>
            <a:ext cx="3936259" cy="31089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8ADE-DC01-B5DC-6C2A-93E253FD29DB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rgbClr val="FF0000"/>
                </a:solidFill>
              </a:rPr>
              <a:t>    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bg1"/>
                </a:solidFill>
              </a:rPr>
              <a:t>ย์</a:t>
            </a:r>
            <a:endParaRPr lang="th-TH" sz="2000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AB481F-CB8B-9FD1-96DC-5DD83FC7921B}"/>
              </a:ext>
            </a:extLst>
          </p:cNvPr>
          <p:cNvSpPr txBox="1">
            <a:spLocks/>
          </p:cNvSpPr>
          <p:nvPr/>
        </p:nvSpPr>
        <p:spPr>
          <a:xfrm>
            <a:off x="4005943" y="4598127"/>
            <a:ext cx="8186057" cy="22598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th-TH" sz="2600" b="1" dirty="0">
                <a:solidFill>
                  <a:schemeClr val="accent4">
                    <a:lumMod val="75000"/>
                  </a:schemeClr>
                </a:solidFill>
              </a:rPr>
              <a:t>สรุป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sz="2600" dirty="0"/>
              <a:t>=</a:t>
            </a:r>
            <a:r>
              <a:rPr lang="en-US" sz="2600" b="1" dirty="0">
                <a:solidFill>
                  <a:srgbClr val="FFFF00"/>
                </a:solidFill>
              </a:rPr>
              <a:t>	</a:t>
            </a:r>
            <a:r>
              <a:rPr lang="th-TH" sz="2600" b="1" dirty="0">
                <a:solidFill>
                  <a:srgbClr val="FFFF00"/>
                </a:solidFill>
              </a:rPr>
              <a:t>พระเยซูเจ้าทรง</a:t>
            </a:r>
            <a:r>
              <a:rPr lang="th-TH" sz="2600" b="1" u="sng" dirty="0">
                <a:solidFill>
                  <a:srgbClr val="FFFF00"/>
                </a:solidFill>
              </a:rPr>
              <a:t>ฟัง</a:t>
            </a:r>
            <a:r>
              <a:rPr lang="th-TH" sz="2600" b="1" dirty="0">
                <a:solidFill>
                  <a:srgbClr val="FFFF00"/>
                </a:solidFill>
              </a:rPr>
              <a:t>และ</a:t>
            </a:r>
            <a:r>
              <a:rPr lang="th-TH" sz="2600" b="1" u="sng" dirty="0">
                <a:solidFill>
                  <a:srgbClr val="FFFF00"/>
                </a:solidFill>
              </a:rPr>
              <a:t>ตอบสนอง</a:t>
            </a:r>
            <a:r>
              <a:rPr lang="th-TH" sz="2600" b="1" dirty="0">
                <a:solidFill>
                  <a:srgbClr val="FFFF00"/>
                </a:solidFill>
              </a:rPr>
              <a:t>คำวอนขอ</a:t>
            </a:r>
            <a:r>
              <a:rPr lang="th-TH" sz="2600" b="1" u="sng" dirty="0">
                <a:solidFill>
                  <a:srgbClr val="FFFF00"/>
                </a:solidFill>
              </a:rPr>
              <a:t>ด้วยความเชื่อ</a:t>
            </a:r>
            <a:r>
              <a:rPr lang="th-TH" sz="2600" b="1" dirty="0">
                <a:solidFill>
                  <a:srgbClr val="FFFF00"/>
                </a:solidFill>
              </a:rPr>
              <a:t>ของ				ประชาชนเสมอ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>
                <a:solidFill>
                  <a:srgbClr val="FFFF00"/>
                </a:solidFill>
              </a:rPr>
              <a:t>	</a:t>
            </a:r>
            <a:r>
              <a:rPr lang="th-TH" sz="2600" dirty="0">
                <a:solidFill>
                  <a:srgbClr val="FFFF00"/>
                </a:solidFill>
              </a:rPr>
              <a:t>	</a:t>
            </a:r>
            <a:r>
              <a:rPr lang="en-US" sz="2600" dirty="0">
                <a:solidFill>
                  <a:srgbClr val="FFFF00"/>
                </a:solidFill>
              </a:rPr>
              <a:t>=	</a:t>
            </a:r>
            <a:r>
              <a:rPr lang="th-TH" sz="2600" b="1" dirty="0">
                <a:solidFill>
                  <a:srgbClr val="FFFF00"/>
                </a:solidFill>
              </a:rPr>
              <a:t>พระเยซูเจ้ายังทรงสอนให้เรา</a:t>
            </a:r>
            <a:r>
              <a:rPr lang="th-TH" sz="2600" b="1" u="sng" dirty="0">
                <a:solidFill>
                  <a:srgbClr val="FFFF00"/>
                </a:solidFill>
              </a:rPr>
              <a:t>วอนขอในนาม</a:t>
            </a:r>
            <a:r>
              <a:rPr lang="th-TH" sz="2600" b="1" dirty="0">
                <a:solidFill>
                  <a:srgbClr val="FFFF00"/>
                </a:solidFill>
              </a:rPr>
              <a:t>ของพระองค์ด้วย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600" b="1" dirty="0"/>
              <a:t>			(“ทั้งนี้ ขอพึ่งพระบารมีพระเยซู</a:t>
            </a:r>
            <a:r>
              <a:rPr lang="th-TH" sz="2600" b="1" dirty="0" err="1"/>
              <a:t>คร</a:t>
            </a:r>
            <a:r>
              <a:rPr lang="th-TH" sz="2600" b="1" dirty="0"/>
              <a:t>ิสตเจ้า...”)</a:t>
            </a:r>
            <a:r>
              <a:rPr lang="en-US" sz="2600" b="1" dirty="0"/>
              <a:t>  </a:t>
            </a:r>
            <a:r>
              <a:rPr lang="en-US" sz="1600" dirty="0"/>
              <a:t>-/-</a:t>
            </a:r>
            <a:endParaRPr lang="th-TH" sz="2600" dirty="0"/>
          </a:p>
        </p:txBody>
      </p:sp>
    </p:spTree>
    <p:extLst>
      <p:ext uri="{BB962C8B-B14F-4D97-AF65-F5344CB8AC3E}">
        <p14:creationId xmlns:p14="http://schemas.microsoft.com/office/powerpoint/2010/main" val="3060366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1628956-5F1F-1339-02FB-63CCA615F86E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4</a:t>
            </a:r>
            <a:r>
              <a:rPr lang="th-TH" sz="3200" b="1" dirty="0">
                <a:solidFill>
                  <a:srgbClr val="FF0000"/>
                </a:solidFill>
              </a:rPr>
              <a:t>)	แบบอย่างการอธิษฐานภาวนาของ</a:t>
            </a:r>
            <a:r>
              <a:rPr lang="th-TH" sz="3200" b="1" u="sng" dirty="0">
                <a:solidFill>
                  <a:srgbClr val="FF0000"/>
                </a:solidFill>
              </a:rPr>
              <a:t>พระนางมารี</a:t>
            </a:r>
            <a:r>
              <a:rPr lang="th-TH" sz="3200" b="1" u="sng" dirty="0" err="1">
                <a:solidFill>
                  <a:srgbClr val="FF0000"/>
                </a:solidFill>
              </a:rPr>
              <a:t>ย์</a:t>
            </a:r>
            <a:r>
              <a:rPr lang="th-TH" sz="3200" b="1" u="sng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พระนางมารี</a:t>
            </a:r>
            <a:r>
              <a:rPr lang="th-TH" sz="2800" b="1" dirty="0" err="1">
                <a:solidFill>
                  <a:schemeClr val="accent4">
                    <a:lumMod val="75000"/>
                  </a:schemeClr>
                </a:solidFill>
              </a:rPr>
              <a:t>ย์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u="sng" dirty="0">
                <a:solidFill>
                  <a:srgbClr val="00B0F0"/>
                </a:solidFill>
              </a:rPr>
              <a:t>เป็นแบบอย่าง</a:t>
            </a:r>
            <a:r>
              <a:rPr lang="th-TH" sz="2800" b="1" dirty="0">
                <a:solidFill>
                  <a:srgbClr val="00B0F0"/>
                </a:solidFill>
              </a:rPr>
              <a:t>ของผู้ที่อธิษฐานภาวนา</a:t>
            </a:r>
            <a:r>
              <a:rPr lang="th-TH" sz="2800" b="1" u="sng" dirty="0">
                <a:solidFill>
                  <a:schemeClr val="accent4">
                    <a:lumMod val="75000"/>
                  </a:schemeClr>
                </a:solidFill>
              </a:rPr>
              <a:t>อยู่ตลอดเวลา </a:t>
            </a:r>
            <a:r>
              <a:rPr lang="th-TH" sz="2800" b="1" dirty="0">
                <a:solidFill>
                  <a:srgbClr val="00B0F0"/>
                </a:solidFill>
              </a:rPr>
              <a:t>การตอบรับสารจากทูตสวรรค์ว่า </a:t>
            </a:r>
            <a:r>
              <a:rPr lang="th-TH" sz="2800" b="1" i="1" dirty="0">
                <a:solidFill>
                  <a:schemeClr val="accent4"/>
                </a:solidFill>
              </a:rPr>
              <a:t>“ข้าพเจ้าเป็นผู้รับใช้ขององค์พระผู้เป็นเจ้า ขอให้เป็นไปกับข้าพเจ้าตามวาจาของท่านเถิด” </a:t>
            </a:r>
            <a:r>
              <a:rPr lang="th-TH" sz="2800" b="1" dirty="0">
                <a:solidFill>
                  <a:srgbClr val="00B0F0"/>
                </a:solidFill>
              </a:rPr>
              <a:t>เป็นหลักฐานที่ดีของเรื่องนี้ เพราะ</a:t>
            </a:r>
            <a:r>
              <a:rPr lang="th-TH" sz="2800" b="1" u="sng" dirty="0">
                <a:solidFill>
                  <a:srgbClr val="00B0F0"/>
                </a:solidFill>
              </a:rPr>
              <a:t>ถ้าพระนางไม่อธิษฐานภาวนาอยู่เสมอ พระนางคงไม่รู้จักพระเจ้าและแผนการของพระเจ้า </a:t>
            </a:r>
            <a:r>
              <a:rPr lang="th-TH" sz="2800" b="1" dirty="0">
                <a:solidFill>
                  <a:srgbClr val="00B0F0"/>
                </a:solidFill>
              </a:rPr>
              <a:t>แต่เพราะพระนางอธิษฐานภาวนาอยู่เสมอ พระเจ้าจึงเลือกสรรพระนางและทรงเตรียมพระนางไว้โดยบันดาลให้พระนาง </a:t>
            </a:r>
            <a:r>
              <a:rPr lang="th-TH" sz="2800" b="1" i="1" dirty="0">
                <a:solidFill>
                  <a:schemeClr val="accent4"/>
                </a:solidFill>
              </a:rPr>
              <a:t>“เปี่ยมด้วยพระ</a:t>
            </a:r>
            <a:r>
              <a:rPr lang="th-TH" sz="2800" b="1" i="1" dirty="0" err="1">
                <a:solidFill>
                  <a:schemeClr val="accent4"/>
                </a:solidFill>
              </a:rPr>
              <a:t>หรรษ</a:t>
            </a:r>
            <a:r>
              <a:rPr lang="th-TH" sz="2800" b="1" i="1" dirty="0">
                <a:solidFill>
                  <a:schemeClr val="accent4"/>
                </a:solidFill>
              </a:rPr>
              <a:t>ทาน” </a:t>
            </a:r>
            <a:r>
              <a:rPr lang="th-TH" sz="2800" b="1" dirty="0">
                <a:solidFill>
                  <a:srgbClr val="00B0F0"/>
                </a:solidFill>
              </a:rPr>
              <a:t>และนี่ทำให้พระนางพร้อมตอบรับแผนการและพระประสงค์ของพระเจ้า 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เหตุการณ์ที่หมู่บ้านคานา </a:t>
            </a:r>
            <a:r>
              <a:rPr lang="th-TH" sz="2800" b="1" dirty="0"/>
              <a:t>(</a:t>
            </a:r>
            <a:r>
              <a:rPr lang="th-TH" sz="2800" b="1" dirty="0" err="1"/>
              <a:t>ยน</a:t>
            </a:r>
            <a:r>
              <a:rPr lang="th-TH" sz="2800" b="1" dirty="0"/>
              <a:t>.2:1-12)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ก็ได้แสดงให้เห็นอย่างชัดเจนถึงพระนางมารี</a:t>
            </a:r>
            <a:r>
              <a:rPr lang="th-TH" sz="2800" b="1" dirty="0" err="1">
                <a:solidFill>
                  <a:srgbClr val="FFFF00"/>
                </a:solidFill>
              </a:rPr>
              <a:t>ย์</a:t>
            </a:r>
            <a:r>
              <a:rPr lang="th-TH" sz="2800" b="1" u="sng" dirty="0">
                <a:solidFill>
                  <a:srgbClr val="FFFF00"/>
                </a:solidFill>
              </a:rPr>
              <a:t>วอนขอพระบุตรเพื่อความจำเป็นของผู้อื่น</a:t>
            </a:r>
            <a:r>
              <a:rPr lang="th-TH" sz="2800" b="1" dirty="0"/>
              <a:t> (พระเยซูฟัง)</a:t>
            </a:r>
            <a:endParaRPr lang="th-TH" sz="28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FC9C4-D816-A259-86E0-2C9984BA8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1" r="8720"/>
          <a:stretch/>
        </p:blipFill>
        <p:spPr>
          <a:xfrm>
            <a:off x="0" y="0"/>
            <a:ext cx="3936259" cy="31263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E6094-0278-48F1-0B53-0181E1801929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rgbClr val="FF0000"/>
                </a:solidFill>
              </a:rPr>
              <a:t>    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    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accent4">
                    <a:lumMod val="75000"/>
                  </a:schemeClr>
                </a:solidFill>
              </a:rPr>
              <a:t>ย์</a:t>
            </a:r>
            <a:endParaRPr lang="th-TH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2500078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E9A1DC-96F4-1414-2EFA-0455811210D1}"/>
              </a:ext>
            </a:extLst>
          </p:cNvPr>
          <p:cNvSpPr txBox="1">
            <a:spLocks/>
          </p:cNvSpPr>
          <p:nvPr/>
        </p:nvSpPr>
        <p:spPr>
          <a:xfrm>
            <a:off x="3997234" y="0"/>
            <a:ext cx="81947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สรุป ตอนที่ 2 : การภาวนาในพันธสัญญาใหม่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F0"/>
                </a:solidFill>
              </a:rPr>
              <a:t>1)	พระเยซูเจ้าทรง</a:t>
            </a:r>
            <a:r>
              <a:rPr lang="th-TH" sz="2800" b="1" u="sng" dirty="0">
                <a:solidFill>
                  <a:srgbClr val="00B0F0"/>
                </a:solidFill>
              </a:rPr>
              <a:t>ให้ความหมายที่สมบูรณ์</a:t>
            </a:r>
            <a:r>
              <a:rPr lang="th-TH" sz="2800" b="1" dirty="0">
                <a:solidFill>
                  <a:srgbClr val="00B0F0"/>
                </a:solidFill>
              </a:rPr>
              <a:t>ของการอธิฐานภาวนา </a:t>
            </a:r>
            <a:r>
              <a:rPr lang="th-TH" sz="2800" b="1" dirty="0"/>
              <a:t>นั่น	คือ </a:t>
            </a:r>
            <a:r>
              <a:rPr lang="th-TH" sz="2800" b="1" dirty="0">
                <a:solidFill>
                  <a:srgbClr val="FFFF00"/>
                </a:solidFill>
              </a:rPr>
              <a:t>การภาวนา</a:t>
            </a:r>
            <a:r>
              <a:rPr lang="th-TH" sz="2800" b="1" u="sng" dirty="0">
                <a:solidFill>
                  <a:srgbClr val="FFFF00"/>
                </a:solidFill>
              </a:rPr>
              <a:t>ด้วยความเชื่อ</a:t>
            </a:r>
            <a:r>
              <a:rPr lang="th-TH" sz="2800" b="1" dirty="0">
                <a:solidFill>
                  <a:srgbClr val="FFFF00"/>
                </a:solidFill>
              </a:rPr>
              <a:t>และ</a:t>
            </a:r>
            <a:r>
              <a:rPr lang="th-TH" sz="2800" b="1" u="sng" dirty="0">
                <a:solidFill>
                  <a:srgbClr val="FFFF00"/>
                </a:solidFill>
              </a:rPr>
              <a:t>กล้าเยี่ยงบุตร</a:t>
            </a:r>
            <a:r>
              <a:rPr lang="th-TH" sz="2800" b="1" dirty="0">
                <a:solidFill>
                  <a:srgbClr val="FFFF00"/>
                </a:solidFill>
              </a:rPr>
              <a:t>ต่อพระบิดา </a:t>
            </a:r>
            <a:r>
              <a:rPr lang="th-TH" sz="2800" b="1" dirty="0"/>
              <a:t>ในเวลา	เดียวกัน </a:t>
            </a:r>
            <a:r>
              <a:rPr lang="th-TH" sz="2800" b="1" u="sng" dirty="0">
                <a:solidFill>
                  <a:srgbClr val="FFFF00"/>
                </a:solidFill>
              </a:rPr>
              <a:t>ใจ</a:t>
            </a:r>
            <a:r>
              <a:rPr lang="th-TH" sz="2800" b="1" dirty="0">
                <a:solidFill>
                  <a:srgbClr val="FFFF00"/>
                </a:solidFill>
              </a:rPr>
              <a:t>ของเราจะต้อง</a:t>
            </a:r>
            <a:r>
              <a:rPr lang="th-TH" sz="2800" b="1" u="sng" dirty="0">
                <a:solidFill>
                  <a:srgbClr val="FFFF00"/>
                </a:solidFill>
              </a:rPr>
              <a:t>พร้อมที่จะปฏิบัติตามพระประสงค์</a:t>
            </a:r>
            <a:r>
              <a:rPr lang="th-TH" sz="2800" b="1" dirty="0">
                <a:solidFill>
                  <a:srgbClr val="FFFF00"/>
                </a:solidFill>
              </a:rPr>
              <a:t>ด้วย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F0"/>
                </a:solidFill>
              </a:rPr>
              <a:t>2)	พระเยซูเจ้ายัง</a:t>
            </a:r>
            <a:r>
              <a:rPr lang="th-TH" sz="2800" b="1" u="sng" dirty="0">
                <a:solidFill>
                  <a:srgbClr val="00B0F0"/>
                </a:solidFill>
              </a:rPr>
              <a:t>ให้แบบอย่าง</a:t>
            </a:r>
            <a:r>
              <a:rPr lang="th-TH" sz="2800" b="1" dirty="0"/>
              <a:t>ของการภาวนาว่า</a:t>
            </a:r>
            <a:r>
              <a:rPr lang="th-TH" sz="2800" b="1" dirty="0">
                <a:solidFill>
                  <a:srgbClr val="FFFF00"/>
                </a:solidFill>
              </a:rPr>
              <a:t>ควร</a:t>
            </a:r>
            <a:r>
              <a:rPr lang="th-TH" sz="2800" b="1" u="sng" dirty="0">
                <a:solidFill>
                  <a:srgbClr val="FFFF00"/>
                </a:solidFill>
              </a:rPr>
              <a:t>เริ่มต้นภาวนาด้วย</a:t>
            </a:r>
            <a:r>
              <a:rPr lang="th-TH" sz="2800" b="1" dirty="0">
                <a:solidFill>
                  <a:srgbClr val="FFFF00"/>
                </a:solidFill>
              </a:rPr>
              <a:t>	</a:t>
            </a:r>
            <a:r>
              <a:rPr lang="th-TH" sz="2800" b="1" u="sng" dirty="0">
                <a:solidFill>
                  <a:srgbClr val="FFFF00"/>
                </a:solidFill>
              </a:rPr>
              <a:t>การขอบคุณพระเจ้าก่อน</a:t>
            </a:r>
            <a:r>
              <a:rPr lang="th-TH" sz="2800" b="1" dirty="0">
                <a:solidFill>
                  <a:srgbClr val="FFFF00"/>
                </a:solidFill>
              </a:rPr>
              <a:t> แล้วค่อยวอนขอ โดยวอนขออย่างพวกเพียร 	ไม่ลดละ สม่ำเสมอ ไม่ท้อถอย และด้วยความสุภาพถ่อมตน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F0"/>
                </a:solidFill>
              </a:rPr>
              <a:t>3)	พระเยซูเจ้า</a:t>
            </a:r>
            <a:r>
              <a:rPr lang="th-TH" sz="2800" b="1" u="sng" dirty="0">
                <a:solidFill>
                  <a:srgbClr val="00B0F0"/>
                </a:solidFill>
              </a:rPr>
              <a:t>ทรงฟัง</a:t>
            </a:r>
            <a:r>
              <a:rPr lang="th-TH" sz="2800" b="1" dirty="0">
                <a:solidFill>
                  <a:srgbClr val="FFFF00"/>
                </a:solidFill>
              </a:rPr>
              <a:t>คำภาวนา</a:t>
            </a:r>
            <a:r>
              <a:rPr lang="th-TH" sz="2800" b="1" u="sng" dirty="0">
                <a:solidFill>
                  <a:srgbClr val="FFFF00"/>
                </a:solidFill>
              </a:rPr>
              <a:t>วอนขอด้วยความเชื่อเสมอ </a:t>
            </a:r>
            <a:r>
              <a:rPr lang="th-TH" sz="2800" b="1" dirty="0"/>
              <a:t>และทรงสอน	ให้ภาวนา</a:t>
            </a:r>
            <a:r>
              <a:rPr lang="th-TH" sz="2800" b="1" dirty="0">
                <a:solidFill>
                  <a:srgbClr val="FFFF00"/>
                </a:solidFill>
              </a:rPr>
              <a:t>วอนขอ</a:t>
            </a:r>
            <a:r>
              <a:rPr lang="th-TH" sz="2800" b="1" u="sng" dirty="0">
                <a:solidFill>
                  <a:srgbClr val="FFFF00"/>
                </a:solidFill>
              </a:rPr>
              <a:t>ในพระนาม</a:t>
            </a:r>
            <a:r>
              <a:rPr lang="th-TH" sz="2800" b="1" dirty="0">
                <a:solidFill>
                  <a:srgbClr val="FFFF00"/>
                </a:solidFill>
              </a:rPr>
              <a:t>ของพระองค์</a:t>
            </a:r>
            <a:r>
              <a:rPr lang="th-TH" sz="2800" b="1" dirty="0"/>
              <a:t>ด้วย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F0"/>
                </a:solidFill>
              </a:rPr>
              <a:t>4)	พระนางมารี</a:t>
            </a:r>
            <a:r>
              <a:rPr lang="th-TH" sz="2800" b="1" dirty="0" err="1">
                <a:solidFill>
                  <a:srgbClr val="00B0F0"/>
                </a:solidFill>
              </a:rPr>
              <a:t>ย์</a:t>
            </a:r>
            <a:r>
              <a:rPr lang="th-TH" sz="2800" b="1" dirty="0">
                <a:solidFill>
                  <a:srgbClr val="00B0F0"/>
                </a:solidFill>
              </a:rPr>
              <a:t>เป็น</a:t>
            </a:r>
            <a:r>
              <a:rPr lang="th-TH" sz="2800" b="1" u="sng" dirty="0">
                <a:solidFill>
                  <a:srgbClr val="00B0F0"/>
                </a:solidFill>
              </a:rPr>
              <a:t>แบบอย่าง</a:t>
            </a:r>
            <a:r>
              <a:rPr lang="th-TH" sz="2800" b="1" dirty="0"/>
              <a:t>ของการภาวนาอยู่</a:t>
            </a:r>
            <a:r>
              <a:rPr lang="th-TH" sz="2800" b="1" u="sng" dirty="0">
                <a:solidFill>
                  <a:srgbClr val="FFFF00"/>
                </a:solidFill>
              </a:rPr>
              <a:t>ตลอดเวลา</a:t>
            </a:r>
            <a:r>
              <a:rPr lang="th-TH" sz="2800" b="1" dirty="0">
                <a:solidFill>
                  <a:srgbClr val="FFFF00"/>
                </a:solidFill>
              </a:rPr>
              <a:t>-</a:t>
            </a:r>
            <a:r>
              <a:rPr lang="th-TH" sz="2800" b="1" u="sng" dirty="0">
                <a:solidFill>
                  <a:srgbClr val="FFFF00"/>
                </a:solidFill>
              </a:rPr>
              <a:t>เพื่อผู้อื่น </a:t>
            </a:r>
            <a:r>
              <a:rPr lang="th-TH" sz="2800" dirty="0"/>
              <a:t>-/-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9558-E620-4B38-2FED-E6F9920DD993}"/>
              </a:ext>
            </a:extLst>
          </p:cNvPr>
          <p:cNvSpPr txBox="1">
            <a:spLocks/>
          </p:cNvSpPr>
          <p:nvPr/>
        </p:nvSpPr>
        <p:spPr>
          <a:xfrm>
            <a:off x="-6" y="3187337"/>
            <a:ext cx="3936265" cy="36706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</a:t>
            </a:r>
            <a:r>
              <a:rPr lang="th-TH" sz="2000" b="1" dirty="0">
                <a:solidFill>
                  <a:srgbClr val="FF0000"/>
                </a:solidFill>
              </a:rPr>
              <a:t>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rgbClr val="FF0000"/>
                </a:solidFill>
              </a:rPr>
              <a:t>    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1) พระเยซูเจ้าทรงอธิษฐานภาวนา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	    2) พระเยซูเจ้าสอนให้ภาวนา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	</a:t>
            </a: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    3) พระเยซูเจ้าฟังคำภาวนาของเรา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accent4">
                    <a:lumMod val="75000"/>
                  </a:schemeClr>
                </a:solidFill>
              </a:rPr>
              <a:t>	    4) การภาวนาของพระนางมารี</a:t>
            </a:r>
            <a:r>
              <a:rPr lang="th-TH" sz="2000" b="1" dirty="0" err="1">
                <a:solidFill>
                  <a:schemeClr val="accent4">
                    <a:lumMod val="75000"/>
                  </a:schemeClr>
                </a:solidFill>
              </a:rPr>
              <a:t>ย์</a:t>
            </a:r>
            <a:endParaRPr lang="th-TH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0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A20DEE-3418-F362-4A6E-3DC0C9CC5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4" r="3539"/>
          <a:stretch/>
        </p:blipFill>
        <p:spPr>
          <a:xfrm>
            <a:off x="-7" y="0"/>
            <a:ext cx="3936265" cy="31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46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65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27DEA25-4723-B56B-30D9-924086E4572D}"/>
              </a:ext>
            </a:extLst>
          </p:cNvPr>
          <p:cNvSpPr txBox="1">
            <a:spLocks/>
          </p:cNvSpPr>
          <p:nvPr/>
        </p:nvSpPr>
        <p:spPr>
          <a:xfrm>
            <a:off x="2667000" y="0"/>
            <a:ext cx="9525000" cy="16954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500" b="1" dirty="0">
                <a:solidFill>
                  <a:srgbClr val="FF0000"/>
                </a:solidFill>
              </a:rPr>
              <a:t>คำสอนพระศาสนจักรภาคที่สี่นี้ </a:t>
            </a:r>
            <a:r>
              <a:rPr lang="en-US" sz="2500" dirty="0">
                <a:solidFill>
                  <a:srgbClr val="FF0000"/>
                </a:solidFill>
              </a:rPr>
              <a:t>=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th-TH" sz="2500" b="1" dirty="0">
                <a:solidFill>
                  <a:srgbClr val="00B0F0"/>
                </a:solidFill>
              </a:rPr>
              <a:t>เริ่มด้วยการพูดถึง “</a:t>
            </a:r>
            <a:r>
              <a:rPr lang="th-TH" sz="2500" b="1" u="sng" dirty="0">
                <a:solidFill>
                  <a:srgbClr val="00B0F0"/>
                </a:solidFill>
              </a:rPr>
              <a:t>ความเชื่อ</a:t>
            </a:r>
            <a:r>
              <a:rPr lang="th-TH" sz="2500" b="1" dirty="0">
                <a:solidFill>
                  <a:srgbClr val="00B0F0"/>
                </a:solidFill>
              </a:rPr>
              <a:t>” ว่าเป็น “พระธรรมล้ำลึกยิ่งใหญ่” </a:t>
            </a:r>
            <a:r>
              <a:rPr lang="th-TH" sz="2500" b="1" dirty="0"/>
              <a:t>ด้วยเหตุนี้ พระศาสนจักรจึงได้ </a:t>
            </a:r>
            <a:r>
              <a:rPr lang="th-TH" sz="2500" b="1" dirty="0">
                <a:solidFill>
                  <a:srgbClr val="00B0F0"/>
                </a:solidFill>
              </a:rPr>
              <a:t>“</a:t>
            </a:r>
            <a:r>
              <a:rPr lang="th-TH" sz="2500" b="1" u="sng" dirty="0">
                <a:solidFill>
                  <a:srgbClr val="00B0F0"/>
                </a:solidFill>
              </a:rPr>
              <a:t>ประกาศ</a:t>
            </a:r>
            <a:r>
              <a:rPr lang="th-TH" sz="2500" b="1" dirty="0">
                <a:solidFill>
                  <a:srgbClr val="00B0F0"/>
                </a:solidFill>
              </a:rPr>
              <a:t>พระธรรมล้ำลึกแห่งความเชื่อ” นี้ในบทสูตรประกาศยืนยันความเชื่อของบรรดาอัครสาวก </a:t>
            </a:r>
            <a:r>
              <a:rPr lang="th-TH" sz="2500" b="1" dirty="0"/>
              <a:t>เราได้ศึกษาแล้ว</a:t>
            </a:r>
            <a:r>
              <a:rPr lang="th-TH" sz="2500" b="1" u="sng" dirty="0">
                <a:solidFill>
                  <a:srgbClr val="00B0F0"/>
                </a:solidFill>
              </a:rPr>
              <a:t>ในภาคที่หนึ่ง</a:t>
            </a:r>
            <a:r>
              <a:rPr lang="th-TH" sz="2500" b="1" dirty="0">
                <a:solidFill>
                  <a:srgbClr val="00B0F0"/>
                </a:solidFill>
              </a:rPr>
              <a:t> </a:t>
            </a:r>
            <a:r>
              <a:rPr lang="th-TH" sz="2500" b="1" dirty="0"/>
              <a:t>(บทข้าพเจ้าเชื่อฯ พระบิดา-พระบุตร-พระจิต-พระศาสนจักร) </a:t>
            </a:r>
            <a:endParaRPr lang="th-TH" sz="2500" b="1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379FD-0C6D-93BB-88E2-96B4CEDFF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2592157" cy="169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D364C60-B67F-41E8-330F-D8C238D5C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35187"/>
            <a:ext cx="2598300" cy="165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11A85FE-F53E-4EAE-182C-59BCAF06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431781"/>
            <a:ext cx="2592157" cy="16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1E5850D-D401-40BD-CBD4-6899A4EC6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2672"/>
            <a:ext cx="2592155" cy="17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F3F6D5-F71A-BB75-6AC2-B9E8BD2A8552}"/>
              </a:ext>
            </a:extLst>
          </p:cNvPr>
          <p:cNvSpPr txBox="1">
            <a:spLocks/>
          </p:cNvSpPr>
          <p:nvPr/>
        </p:nvSpPr>
        <p:spPr>
          <a:xfrm>
            <a:off x="2667000" y="1735187"/>
            <a:ext cx="9525000" cy="165244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600" b="1" dirty="0">
                <a:solidFill>
                  <a:srgbClr val="FF0000"/>
                </a:solidFill>
              </a:rPr>
              <a:t>พระศาสนจักร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th-TH" sz="2600" b="1" dirty="0"/>
              <a:t>ยังได้ </a:t>
            </a:r>
            <a:r>
              <a:rPr lang="th-TH" sz="2600" b="1" dirty="0">
                <a:solidFill>
                  <a:srgbClr val="FFFF00"/>
                </a:solidFill>
              </a:rPr>
              <a:t>“</a:t>
            </a:r>
            <a:r>
              <a:rPr lang="th-TH" sz="2600" b="1" u="sng" dirty="0">
                <a:solidFill>
                  <a:srgbClr val="FFFF00"/>
                </a:solidFill>
              </a:rPr>
              <a:t>เฉลิมฉลอง</a:t>
            </a:r>
            <a:r>
              <a:rPr lang="th-TH" sz="2600" b="1" dirty="0">
                <a:solidFill>
                  <a:srgbClr val="FFFF00"/>
                </a:solidFill>
              </a:rPr>
              <a:t>พระธรรมล้ำลึก” นี้ในพิธีกรรมและศีลศักดิ์สิทธิ์ </a:t>
            </a:r>
            <a:r>
              <a:rPr lang="th-TH" sz="2600" b="1" dirty="0"/>
              <a:t>ซึ่งเราก็ได้พูดถึงแล้วเช่นกัน</a:t>
            </a:r>
            <a:r>
              <a:rPr lang="th-TH" sz="2600" b="1" u="sng" dirty="0">
                <a:solidFill>
                  <a:srgbClr val="FFFF00"/>
                </a:solidFill>
              </a:rPr>
              <a:t>ในภาคที่สอง</a:t>
            </a:r>
            <a:r>
              <a:rPr lang="th-TH" sz="2600" b="1" dirty="0">
                <a:solidFill>
                  <a:srgbClr val="FFFF00"/>
                </a:solidFill>
              </a:rPr>
              <a:t>  </a:t>
            </a:r>
            <a:r>
              <a:rPr lang="th-TH" sz="2600" b="1" dirty="0"/>
              <a:t>(ศีลศักดิ์สิทธิ์ </a:t>
            </a:r>
            <a:r>
              <a:rPr lang="en-US" sz="2400" dirty="0"/>
              <a:t>7</a:t>
            </a:r>
            <a:r>
              <a:rPr lang="th-TH" sz="2600" b="1" dirty="0"/>
              <a:t> ประการ)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6809BE-AFE4-18DB-3A0F-76F4FD449A9B}"/>
              </a:ext>
            </a:extLst>
          </p:cNvPr>
          <p:cNvSpPr txBox="1">
            <a:spLocks/>
          </p:cNvSpPr>
          <p:nvPr/>
        </p:nvSpPr>
        <p:spPr>
          <a:xfrm>
            <a:off x="2667000" y="3432121"/>
            <a:ext cx="9525000" cy="16524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600" b="1" dirty="0">
                <a:solidFill>
                  <a:srgbClr val="FF0000"/>
                </a:solidFill>
              </a:rPr>
              <a:t>โดยเป้าหมายของ</a:t>
            </a:r>
            <a:r>
              <a:rPr lang="th-TH" sz="2600" b="1" dirty="0" err="1">
                <a:solidFill>
                  <a:srgbClr val="FF0000"/>
                </a:solidFill>
              </a:rPr>
              <a:t>การทำ</a:t>
            </a:r>
            <a:r>
              <a:rPr lang="th-TH" sz="2600" b="1" dirty="0">
                <a:solidFill>
                  <a:srgbClr val="FF0000"/>
                </a:solidFill>
              </a:rPr>
              <a:t>เช่นนี้ของพระศาสนจักร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th-TH" sz="2600" b="1" dirty="0"/>
              <a:t>ก็ </a:t>
            </a:r>
            <a:r>
              <a:rPr lang="th-TH" sz="2600" b="1" dirty="0">
                <a:solidFill>
                  <a:srgbClr val="00B0F0"/>
                </a:solidFill>
              </a:rPr>
              <a:t>เพื่อให้เรา</a:t>
            </a:r>
            <a:r>
              <a:rPr lang="th-TH" sz="2600" b="1" dirty="0" err="1">
                <a:solidFill>
                  <a:srgbClr val="00B0F0"/>
                </a:solidFill>
              </a:rPr>
              <a:t>คร</a:t>
            </a:r>
            <a:r>
              <a:rPr lang="th-TH" sz="2600" b="1" dirty="0">
                <a:solidFill>
                  <a:srgbClr val="00B0F0"/>
                </a:solidFill>
              </a:rPr>
              <a:t>ิสตชนผู้มีความเชื่อจะได้ “</a:t>
            </a:r>
            <a:r>
              <a:rPr lang="th-TH" sz="2600" b="1" u="sng" dirty="0">
                <a:solidFill>
                  <a:srgbClr val="00B0F0"/>
                </a:solidFill>
              </a:rPr>
              <a:t>ดำเนินชีวิต</a:t>
            </a:r>
            <a:r>
              <a:rPr lang="th-TH" sz="2600" b="1" dirty="0">
                <a:solidFill>
                  <a:srgbClr val="00B0F0"/>
                </a:solidFill>
              </a:rPr>
              <a:t>ที่สอดคล้องกับพระ</a:t>
            </a:r>
            <a:r>
              <a:rPr lang="th-TH" sz="2600" b="1" dirty="0" err="1">
                <a:solidFill>
                  <a:srgbClr val="00B0F0"/>
                </a:solidFill>
              </a:rPr>
              <a:t>คร</a:t>
            </a:r>
            <a:r>
              <a:rPr lang="th-TH" sz="2600" b="1" dirty="0">
                <a:solidFill>
                  <a:srgbClr val="00B0F0"/>
                </a:solidFill>
              </a:rPr>
              <a:t>ิสตเจ้า” ซึ่งเป็นไปได้ก็โดย</a:t>
            </a:r>
            <a:r>
              <a:rPr lang="th-TH" sz="2600" b="1" u="sng" dirty="0">
                <a:solidFill>
                  <a:srgbClr val="00B0F0"/>
                </a:solidFill>
              </a:rPr>
              <a:t>ปฏิบัติตามพระบัญญัติ</a:t>
            </a:r>
            <a:r>
              <a:rPr lang="th-TH" sz="2600" b="1" dirty="0">
                <a:solidFill>
                  <a:srgbClr val="00B0F0"/>
                </a:solidFill>
              </a:rPr>
              <a:t>ของพระองค์ ซึ่งเราก็ได้พูดถึงไป</a:t>
            </a:r>
            <a:r>
              <a:rPr lang="th-TH" sz="2600" b="1" u="sng" dirty="0">
                <a:solidFill>
                  <a:srgbClr val="00B0F0"/>
                </a:solidFill>
              </a:rPr>
              <a:t>ในภาคที่สาม</a:t>
            </a:r>
            <a:r>
              <a:rPr lang="th-TH" sz="2600" b="1" dirty="0">
                <a:solidFill>
                  <a:srgbClr val="00B0F0"/>
                </a:solidFill>
              </a:rPr>
              <a:t> </a:t>
            </a:r>
            <a:r>
              <a:rPr lang="th-TH" sz="2600" b="1" dirty="0"/>
              <a:t>(พระบัญญัติ 10 ประการ) </a:t>
            </a:r>
            <a:endParaRPr lang="th-TH" sz="2600" b="1" u="sng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44521-26DF-B985-781C-160F935BF921}"/>
              </a:ext>
            </a:extLst>
          </p:cNvPr>
          <p:cNvSpPr txBox="1">
            <a:spLocks/>
          </p:cNvSpPr>
          <p:nvPr/>
        </p:nvSpPr>
        <p:spPr>
          <a:xfrm>
            <a:off x="2667000" y="5132672"/>
            <a:ext cx="9525000" cy="17253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600" b="1" dirty="0">
                <a:solidFill>
                  <a:srgbClr val="FF0000"/>
                </a:solidFill>
              </a:rPr>
              <a:t>และพระศาสนจักรยังมองว่า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th-TH" sz="2600" b="1" dirty="0">
                <a:solidFill>
                  <a:srgbClr val="FFFF00"/>
                </a:solidFill>
              </a:rPr>
              <a:t>ความเชื่อในพระเจ้าของเรา</a:t>
            </a:r>
            <a:r>
              <a:rPr lang="th-TH" sz="2600" b="1" dirty="0" err="1">
                <a:solidFill>
                  <a:srgbClr val="FFFF00"/>
                </a:solidFill>
              </a:rPr>
              <a:t>คร</a:t>
            </a:r>
            <a:r>
              <a:rPr lang="th-TH" sz="2600" b="1" dirty="0">
                <a:solidFill>
                  <a:srgbClr val="FFFF00"/>
                </a:solidFill>
              </a:rPr>
              <a:t>ิสตชนนั้นยังมี “มิติของความเป็นส่วนตัว” ด้วย </a:t>
            </a:r>
            <a:r>
              <a:rPr lang="th-TH" sz="2600" b="1" dirty="0"/>
              <a:t>คือ พระเจ้าเรียกร้องให้</a:t>
            </a:r>
            <a:r>
              <a:rPr lang="th-TH" sz="2600" b="1" dirty="0">
                <a:solidFill>
                  <a:srgbClr val="FFFF00"/>
                </a:solidFill>
              </a:rPr>
              <a:t>เราแต่ละคนมี</a:t>
            </a:r>
            <a:r>
              <a:rPr lang="th-TH" sz="2600" b="1" u="sng" dirty="0">
                <a:solidFill>
                  <a:srgbClr val="FFFF00"/>
                </a:solidFill>
              </a:rPr>
              <a:t>ความสัมพันธ์</a:t>
            </a:r>
            <a:r>
              <a:rPr lang="th-TH" sz="2600" b="1" dirty="0">
                <a:solidFill>
                  <a:srgbClr val="FFFF00"/>
                </a:solidFill>
              </a:rPr>
              <a:t>ส่วนตัวกับพระองค์ด้วย </a:t>
            </a:r>
            <a:r>
              <a:rPr lang="th-TH" sz="2600" b="1" dirty="0"/>
              <a:t>และเราจะมีความสัมพันธ์นี้กับพระเจ้าได้ก็</a:t>
            </a:r>
            <a:r>
              <a:rPr lang="th-TH" sz="2600" b="1" dirty="0">
                <a:solidFill>
                  <a:srgbClr val="FFFF00"/>
                </a:solidFill>
              </a:rPr>
              <a:t>โดยผ่านทาง “การอธิษฐานภาวนา” ซึ่งเป็นเนื้อหาของ</a:t>
            </a:r>
            <a:r>
              <a:rPr lang="th-TH" sz="2600" b="1" u="sng" dirty="0">
                <a:solidFill>
                  <a:srgbClr val="FFFF00"/>
                </a:solidFill>
              </a:rPr>
              <a:t>ภาคที่สี่</a:t>
            </a:r>
            <a:r>
              <a:rPr lang="th-TH" sz="2600" b="1" dirty="0">
                <a:solidFill>
                  <a:srgbClr val="FFFF00"/>
                </a:solidFill>
              </a:rPr>
              <a:t>นี้นั่นเอง </a:t>
            </a:r>
            <a:r>
              <a:rPr lang="th-TH" sz="2600" b="1" dirty="0"/>
              <a:t>(บทข้าแต่พระบิดาฯ)</a:t>
            </a:r>
          </a:p>
        </p:txBody>
      </p:sp>
    </p:spTree>
    <p:extLst>
      <p:ext uri="{BB962C8B-B14F-4D97-AF65-F5344CB8AC3E}">
        <p14:creationId xmlns:p14="http://schemas.microsoft.com/office/powerpoint/2010/main" val="827289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CDFDE2-E7C0-800F-10E5-AEAEC5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9" t="12159" r="18752" b="12556"/>
          <a:stretch/>
        </p:blipFill>
        <p:spPr>
          <a:xfrm>
            <a:off x="0" y="0"/>
            <a:ext cx="3640183" cy="36227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11781E-AD09-0AA1-6F3D-75B15BCB551B}"/>
              </a:ext>
            </a:extLst>
          </p:cNvPr>
          <p:cNvSpPr txBox="1">
            <a:spLocks/>
          </p:cNvSpPr>
          <p:nvPr/>
        </p:nvSpPr>
        <p:spPr>
          <a:xfrm>
            <a:off x="3709852" y="0"/>
            <a:ext cx="8482148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C00000"/>
                </a:solidFill>
              </a:rPr>
              <a:t>ตอนที่ 3: การอธิษฐานภาวนาในพระศาสนจักร </a:t>
            </a:r>
            <a:r>
              <a:rPr lang="th-TH" sz="3400" b="1" dirty="0">
                <a:solidFill>
                  <a:srgbClr val="C00000"/>
                </a:solidFill>
              </a:rPr>
              <a:t>(2623-2649)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จุดเริ่มต้น 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700" b="1" u="sng" dirty="0">
                <a:solidFill>
                  <a:srgbClr val="FFFF00"/>
                </a:solidFill>
              </a:rPr>
              <a:t>เกิดขึ้นภายใต้การนำของพระจิตเจ้าในวันเปน</a:t>
            </a:r>
            <a:r>
              <a:rPr lang="th-TH" sz="2700" b="1" u="sng" dirty="0" err="1">
                <a:solidFill>
                  <a:srgbClr val="FFFF00"/>
                </a:solidFill>
              </a:rPr>
              <a:t>เต</a:t>
            </a:r>
            <a:r>
              <a:rPr lang="th-TH" sz="2700" b="1" u="sng" dirty="0">
                <a:solidFill>
                  <a:srgbClr val="FFFF00"/>
                </a:solidFill>
              </a:rPr>
              <a:t>กอส</a:t>
            </a:r>
            <a:r>
              <a:rPr lang="th-TH" sz="2700" b="1" u="sng" dirty="0" err="1">
                <a:solidFill>
                  <a:srgbClr val="FFFF00"/>
                </a:solidFill>
              </a:rPr>
              <a:t>เต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r>
              <a:rPr lang="th-TH" sz="2700" b="1" dirty="0">
                <a:solidFill>
                  <a:srgbClr val="FFFF00"/>
                </a:solidFill>
              </a:rPr>
              <a:t>พระจิตเจ้าที่พระเยซู</a:t>
            </a:r>
            <a:r>
              <a:rPr lang="th-TH" sz="2700" b="1" dirty="0" err="1">
                <a:solidFill>
                  <a:srgbClr val="FFFF00"/>
                </a:solidFill>
              </a:rPr>
              <a:t>คร</a:t>
            </a:r>
            <a:r>
              <a:rPr lang="th-TH" sz="2700" b="1" dirty="0">
                <a:solidFill>
                  <a:srgbClr val="FFFF00"/>
                </a:solidFill>
              </a:rPr>
              <a:t>ิสตเจ้า</a:t>
            </a:r>
            <a:r>
              <a:rPr lang="th-TH" sz="2700" b="1" u="sng" dirty="0">
                <a:solidFill>
                  <a:srgbClr val="FFFF00"/>
                </a:solidFill>
              </a:rPr>
              <a:t>ทรงสัญญา</a:t>
            </a:r>
            <a:r>
              <a:rPr lang="th-TH" sz="2700" b="1" dirty="0">
                <a:solidFill>
                  <a:srgbClr val="FFFF00"/>
                </a:solidFill>
              </a:rPr>
              <a:t>จะประทานให้ ได้เสด็จลงมาเหนือบรรดาศิษย์</a:t>
            </a:r>
            <a:r>
              <a:rPr lang="th-TH" sz="2700" b="1" u="sng" dirty="0">
                <a:solidFill>
                  <a:srgbClr val="FFFF00"/>
                </a:solidFill>
              </a:rPr>
              <a:t>ขณะกำลังอธิษฐานภาวนาอยู่ร่วมกัน</a:t>
            </a:r>
            <a:r>
              <a:rPr lang="th-TH" sz="2700" b="1" u="sng" dirty="0"/>
              <a:t> </a:t>
            </a:r>
            <a:r>
              <a:rPr lang="th-TH" sz="2700" b="1" dirty="0"/>
              <a:t>พระจิตเจ้านี้ก็</a:t>
            </a:r>
            <a:r>
              <a:rPr lang="th-TH" sz="2700" b="1" u="sng" dirty="0">
                <a:solidFill>
                  <a:srgbClr val="FFFF00"/>
                </a:solidFill>
              </a:rPr>
              <a:t>ได้สอน</a:t>
            </a:r>
            <a:r>
              <a:rPr lang="th-TH" sz="2700" b="1" dirty="0"/>
              <a:t>และ</a:t>
            </a:r>
            <a:r>
              <a:rPr lang="th-TH" sz="2700" b="1" u="sng" dirty="0">
                <a:solidFill>
                  <a:srgbClr val="FFFF00"/>
                </a:solidFill>
              </a:rPr>
              <a:t>ทำให้</a:t>
            </a:r>
            <a:r>
              <a:rPr lang="th-TH" sz="2700" b="1" dirty="0">
                <a:solidFill>
                  <a:srgbClr val="FFFF00"/>
                </a:solidFill>
              </a:rPr>
              <a:t>พระศาสนจักร</a:t>
            </a:r>
            <a:r>
              <a:rPr lang="th-TH" sz="2700" b="1" u="sng" dirty="0">
                <a:solidFill>
                  <a:srgbClr val="FFFF00"/>
                </a:solidFill>
              </a:rPr>
              <a:t>ระลึกถึงทุกสิ่งที่พระเยซูเจ้าเคยตรัสสอนไว้ </a:t>
            </a:r>
            <a:r>
              <a:rPr lang="th-TH" sz="2700" b="1" dirty="0"/>
              <a:t>พระจิตเจ้านี้</a:t>
            </a:r>
            <a:r>
              <a:rPr lang="th-TH" sz="2700" b="1" u="sng" dirty="0">
                <a:solidFill>
                  <a:srgbClr val="FFFF00"/>
                </a:solidFill>
              </a:rPr>
              <a:t>ยังได้ช่วยเสริมสร้าง</a:t>
            </a:r>
            <a:r>
              <a:rPr lang="th-TH" sz="2700" b="1" dirty="0">
                <a:solidFill>
                  <a:srgbClr val="FFFF00"/>
                </a:solidFill>
              </a:rPr>
              <a:t>พระศาสนจักร</a:t>
            </a:r>
            <a:r>
              <a:rPr lang="th-TH" sz="2700" b="1" u="sng" dirty="0">
                <a:solidFill>
                  <a:srgbClr val="FFFF00"/>
                </a:solidFill>
              </a:rPr>
              <a:t>ให้มีชีวิตแห่งการอธิษฐานภาวนา</a:t>
            </a:r>
            <a:r>
              <a:rPr lang="th-TH" sz="2700" b="1" dirty="0">
                <a:solidFill>
                  <a:srgbClr val="FFFF00"/>
                </a:solidFill>
              </a:rPr>
              <a:t>ด้วย </a:t>
            </a:r>
            <a:r>
              <a:rPr lang="th-TH" sz="2700" b="1" dirty="0"/>
              <a:t>ด้วยเหตุนี้ </a:t>
            </a:r>
            <a:r>
              <a:rPr lang="th-TH" sz="2700" b="1" dirty="0" err="1"/>
              <a:t>คร</a:t>
            </a:r>
            <a:r>
              <a:rPr lang="th-TH" sz="2700" b="1" dirty="0"/>
              <a:t>ิสตชนกลุ่มแรกที่กรุงเยรูซาเล็มจึง </a:t>
            </a:r>
            <a:r>
              <a:rPr lang="th-TH" sz="2700" b="1" i="1" dirty="0">
                <a:solidFill>
                  <a:srgbClr val="FFC000"/>
                </a:solidFill>
              </a:rPr>
              <a:t>“ประชุมกันอย่าง</a:t>
            </a:r>
            <a:r>
              <a:rPr lang="th-TH" sz="2700" b="1" i="1" u="sng" dirty="0">
                <a:solidFill>
                  <a:srgbClr val="FFC000"/>
                </a:solidFill>
              </a:rPr>
              <a:t>สม่ำเสมอ</a:t>
            </a:r>
            <a:r>
              <a:rPr lang="th-TH" sz="2700" b="1" i="1" dirty="0">
                <a:solidFill>
                  <a:srgbClr val="FFC000"/>
                </a:solidFill>
              </a:rPr>
              <a:t>เพื่อ</a:t>
            </a:r>
            <a:r>
              <a:rPr lang="th-TH" sz="2700" b="1" i="1" u="sng" dirty="0">
                <a:solidFill>
                  <a:srgbClr val="FFC000"/>
                </a:solidFill>
              </a:rPr>
              <a:t>ฟังคำสั่งสอน</a:t>
            </a:r>
            <a:r>
              <a:rPr lang="th-TH" sz="2700" b="1" i="1" dirty="0">
                <a:solidFill>
                  <a:srgbClr val="FFC000"/>
                </a:solidFill>
              </a:rPr>
              <a:t>ของบรรดาอัครสาวก </a:t>
            </a:r>
            <a:r>
              <a:rPr lang="th-TH" sz="2700" b="1" i="1" u="sng" dirty="0">
                <a:solidFill>
                  <a:srgbClr val="FFC000"/>
                </a:solidFill>
              </a:rPr>
              <a:t>ร่วมพิธี</a:t>
            </a:r>
            <a:r>
              <a:rPr lang="th-TH" sz="2700" b="1" i="1" dirty="0">
                <a:solidFill>
                  <a:srgbClr val="FFC000"/>
                </a:solidFill>
              </a:rPr>
              <a:t>บิขนมปัง และ </a:t>
            </a:r>
            <a:r>
              <a:rPr lang="th-TH" sz="2700" b="1" i="1" u="sng" dirty="0">
                <a:solidFill>
                  <a:srgbClr val="FFC000"/>
                </a:solidFill>
              </a:rPr>
              <a:t>อธิษฐานภาวนา</a:t>
            </a:r>
            <a:r>
              <a:rPr lang="th-TH" sz="2700" b="1" i="1" dirty="0">
                <a:solidFill>
                  <a:srgbClr val="FFC000"/>
                </a:solidFill>
              </a:rPr>
              <a:t>” </a:t>
            </a:r>
            <a:r>
              <a:rPr lang="th-TH" sz="2700" b="1" dirty="0"/>
              <a:t>(กจ 2:42)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ดังนี้ การร่วมชุมนุมกัน จึงเป็น</a:t>
            </a:r>
            <a:r>
              <a:rPr lang="th-TH" sz="2700" b="1" u="sng" dirty="0">
                <a:solidFill>
                  <a:schemeClr val="accent4">
                    <a:lumMod val="75000"/>
                  </a:schemeClr>
                </a:solidFill>
              </a:rPr>
              <a:t>ลักษณะเฉพาะ</a:t>
            </a: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ของการอธิษฐานภาวนาของพระศาสนจักร 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700" b="1" dirty="0">
                <a:solidFill>
                  <a:srgbClr val="00B0F0"/>
                </a:solidFill>
              </a:rPr>
              <a:t>ซึ่งต่อมาได้รับการพัฒนาเป็นรูปแบบต่างๆ 5 รูปแบบ</a:t>
            </a:r>
            <a:r>
              <a:rPr lang="th-TH" sz="2700" b="1" dirty="0"/>
              <a:t>ด้วยกันในพระศาสนจักร คือ </a:t>
            </a:r>
            <a:r>
              <a:rPr lang="th-TH" sz="2700" b="1" dirty="0">
                <a:solidFill>
                  <a:srgbClr val="00B0F0"/>
                </a:solidFill>
              </a:rPr>
              <a:t>การชุมนุมกันเพื่อถวายพระพร-กราบนมัสการ</a:t>
            </a:r>
            <a:r>
              <a:rPr lang="th-TH" sz="2400" b="1" dirty="0"/>
              <a:t>(อาแบล-เอโนช-โนอา</a:t>
            </a:r>
            <a:r>
              <a:rPr lang="th-TH" sz="2400" b="1" dirty="0" err="1"/>
              <a:t>ห์</a:t>
            </a:r>
            <a:r>
              <a:rPr lang="th-TH" sz="2400" dirty="0"/>
              <a:t>)</a:t>
            </a:r>
            <a:r>
              <a:rPr lang="th-TH" sz="2400" b="1" dirty="0"/>
              <a:t> </a:t>
            </a:r>
            <a:r>
              <a:rPr lang="th-TH" sz="2700" b="1" dirty="0"/>
              <a:t>– </a:t>
            </a:r>
            <a:r>
              <a:rPr lang="th-TH" sz="2700" b="1" dirty="0">
                <a:solidFill>
                  <a:srgbClr val="00B0F0"/>
                </a:solidFill>
              </a:rPr>
              <a:t>เพื่อวอนขอ </a:t>
            </a:r>
            <a:r>
              <a:rPr lang="th-TH" sz="2400" b="1" dirty="0"/>
              <a:t>(โมเสส-เอลียา</a:t>
            </a:r>
            <a:r>
              <a:rPr lang="th-TH" sz="2400" b="1" dirty="0" err="1"/>
              <a:t>ห์</a:t>
            </a:r>
            <a:r>
              <a:rPr lang="th-TH" sz="2400" b="1" dirty="0"/>
              <a:t>) </a:t>
            </a:r>
            <a:r>
              <a:rPr lang="th-TH" sz="2700" b="1" dirty="0"/>
              <a:t>- </a:t>
            </a:r>
            <a:r>
              <a:rPr lang="th-TH" sz="2700" b="1" dirty="0">
                <a:solidFill>
                  <a:srgbClr val="00B0F0"/>
                </a:solidFill>
              </a:rPr>
              <a:t>เพื่อวอนขอแทน </a:t>
            </a:r>
            <a:r>
              <a:rPr lang="th-TH" sz="2400" b="1" dirty="0"/>
              <a:t>(โมเสส-พระเยซู) </a:t>
            </a:r>
            <a:r>
              <a:rPr lang="th-TH" sz="2700" b="1" dirty="0"/>
              <a:t>- </a:t>
            </a:r>
            <a:r>
              <a:rPr lang="th-TH" sz="2700" b="1" dirty="0">
                <a:solidFill>
                  <a:srgbClr val="00B0F0"/>
                </a:solidFill>
              </a:rPr>
              <a:t>เพื่อขอบพระคุณ </a:t>
            </a:r>
            <a:r>
              <a:rPr lang="th-TH" sz="2400" b="1" dirty="0"/>
              <a:t>(พระเยซู</a:t>
            </a:r>
            <a:r>
              <a:rPr lang="th-TH" sz="2000" b="1" dirty="0"/>
              <a:t>)</a:t>
            </a:r>
            <a:r>
              <a:rPr lang="th-TH" sz="2400" b="1" dirty="0"/>
              <a:t> </a:t>
            </a:r>
            <a:r>
              <a:rPr lang="th-TH" sz="2700" b="1" dirty="0"/>
              <a:t>– </a:t>
            </a:r>
            <a:r>
              <a:rPr lang="th-TH" sz="2700" b="1" dirty="0">
                <a:solidFill>
                  <a:srgbClr val="00B0F0"/>
                </a:solidFill>
              </a:rPr>
              <a:t>และเพื่อสรรเสริญ </a:t>
            </a:r>
            <a:r>
              <a:rPr lang="th-TH" sz="2400" b="1" dirty="0"/>
              <a:t>(พระเยซู) </a:t>
            </a:r>
            <a:endParaRPr lang="th-TH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AFF2A-0F2B-0BF4-6EE3-49B4821E70C8}"/>
              </a:ext>
            </a:extLst>
          </p:cNvPr>
          <p:cNvSpPr txBox="1">
            <a:spLocks/>
          </p:cNvSpPr>
          <p:nvPr/>
        </p:nvSpPr>
        <p:spPr>
          <a:xfrm>
            <a:off x="-6" y="3683726"/>
            <a:ext cx="3640183" cy="317427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1)  การภาวนาเพื่อถวายพร-กราบนมัสการ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2)  การภาวนาเพื่อวอนขอ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3)  การภาวนาวอนขอแทน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4)  การภาวนาขอบพระคุณ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5)  การการภาวนาเพื่อสรรเสริญ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1677643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6C06FC4-0415-E445-82E9-64020F53B437}"/>
              </a:ext>
            </a:extLst>
          </p:cNvPr>
          <p:cNvSpPr txBox="1">
            <a:spLocks/>
          </p:cNvSpPr>
          <p:nvPr/>
        </p:nvSpPr>
        <p:spPr>
          <a:xfrm>
            <a:off x="3718560" y="0"/>
            <a:ext cx="847343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000" b="1" dirty="0">
                <a:solidFill>
                  <a:srgbClr val="C00000"/>
                </a:solidFill>
              </a:rPr>
              <a:t>1)	การอธิษฐานภาวนาเพื่อถวายพระพรและกราบนมัสการ </a:t>
            </a:r>
            <a:r>
              <a:rPr lang="th-TH" sz="2800" b="1" dirty="0">
                <a:solidFill>
                  <a:srgbClr val="C00000"/>
                </a:solidFill>
              </a:rPr>
              <a:t>(2626-2628)</a:t>
            </a:r>
            <a:endParaRPr lang="th-TH" sz="3200" b="1" dirty="0">
              <a:solidFill>
                <a:srgbClr val="C00000"/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การถวายพระพร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/>
              <a:t>เป็นการที่</a:t>
            </a:r>
            <a:r>
              <a:rPr lang="th-TH" sz="2800" b="1" dirty="0">
                <a:solidFill>
                  <a:srgbClr val="FFFF00"/>
                </a:solidFill>
              </a:rPr>
              <a:t>มนุษย์ตอบสนอง</a:t>
            </a:r>
            <a:r>
              <a:rPr lang="th-TH" sz="2800" b="1" u="sng" dirty="0">
                <a:solidFill>
                  <a:srgbClr val="FFFF00"/>
                </a:solidFill>
              </a:rPr>
              <a:t>ของประทาน</a:t>
            </a:r>
            <a:r>
              <a:rPr lang="th-TH" sz="2800" b="1" dirty="0">
                <a:solidFill>
                  <a:srgbClr val="FFFF00"/>
                </a:solidFill>
              </a:rPr>
              <a:t>จากพระเจ้า กล่าวคือ เพราะพระเจ้าประทานพรให้แก่มนุษย์ มนุษย์จึงปรารถนาที่จะถวายพระพรพระองค์</a:t>
            </a:r>
            <a:r>
              <a:rPr lang="th-TH" sz="2800" b="1" u="sng" dirty="0">
                <a:solidFill>
                  <a:srgbClr val="FFFF00"/>
                </a:solidFill>
              </a:rPr>
              <a:t>เป็นการตอบแทน</a:t>
            </a:r>
            <a:r>
              <a:rPr lang="th-TH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= </a:t>
            </a:r>
            <a:r>
              <a:rPr lang="th-TH" sz="2800" b="1" dirty="0"/>
              <a:t>จึง</a:t>
            </a:r>
            <a:r>
              <a:rPr lang="th-TH" sz="2800" b="1" dirty="0">
                <a:solidFill>
                  <a:srgbClr val="FFFF00"/>
                </a:solidFill>
              </a:rPr>
              <a:t>เป็นการพบกัน</a:t>
            </a:r>
            <a:r>
              <a:rPr lang="th-TH" sz="2800" b="1" dirty="0"/>
              <a:t>พระหว่างพระเจ้ากับมนุษย์ (เรื่องความสัมพันธ์)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ส่วนการกราบนมัสการ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 </a:t>
            </a:r>
            <a:r>
              <a:rPr lang="th-TH" sz="2800" b="1" dirty="0">
                <a:solidFill>
                  <a:srgbClr val="00B0F0"/>
                </a:solidFill>
              </a:rPr>
              <a:t>เป็นท่าทีของมนุษย์ที่</a:t>
            </a:r>
            <a:r>
              <a:rPr lang="th-TH" sz="2800" b="1" u="sng" dirty="0">
                <a:solidFill>
                  <a:srgbClr val="00B0F0"/>
                </a:solidFill>
              </a:rPr>
              <a:t>ยอมรับ</a:t>
            </a:r>
            <a:r>
              <a:rPr lang="th-TH" sz="2800" b="1" dirty="0">
                <a:solidFill>
                  <a:srgbClr val="00B0F0"/>
                </a:solidFill>
              </a:rPr>
              <a:t>เฉพาะพระพักตร์พระผู้สร้างว่า</a:t>
            </a:r>
            <a:r>
              <a:rPr lang="th-TH" sz="2800" b="1" u="sng" dirty="0">
                <a:solidFill>
                  <a:srgbClr val="00B0F0"/>
                </a:solidFill>
              </a:rPr>
              <a:t>ตัวเองเป็นเพียงสิ่งสร้าง</a:t>
            </a:r>
            <a:r>
              <a:rPr lang="th-TH" sz="2800" b="1" dirty="0">
                <a:solidFill>
                  <a:srgbClr val="00B0F0"/>
                </a:solidFill>
              </a:rPr>
              <a:t>ของพระเจ้า </a:t>
            </a:r>
            <a:r>
              <a:rPr lang="th-TH" sz="2800" b="1" dirty="0"/>
              <a:t>ในเวลาเดียวกันก็</a:t>
            </a:r>
            <a:r>
              <a:rPr lang="th-TH" sz="2800" b="1" dirty="0">
                <a:solidFill>
                  <a:srgbClr val="00B0F0"/>
                </a:solidFill>
              </a:rPr>
              <a:t>ยกย่องความยิ่งใหญ่ขององค์พระผู้เป็นเจ้าในฐานะพระผู้สร้าง </a:t>
            </a:r>
            <a:r>
              <a:rPr lang="th-TH" sz="2800" b="1" dirty="0"/>
              <a:t>และ</a:t>
            </a:r>
            <a:r>
              <a:rPr lang="th-TH" sz="2800" b="1" dirty="0">
                <a:solidFill>
                  <a:srgbClr val="00B0F0"/>
                </a:solidFill>
              </a:rPr>
              <a:t>ยกย่องสรรพานุภาพของพระเจ้าที่ทรงช่วยเราให้พ้นจากความชั่วร้ายต่างๆ ได้ </a:t>
            </a:r>
            <a:r>
              <a:rPr lang="th-TH" sz="2800" b="1" dirty="0"/>
              <a:t>และ </a:t>
            </a:r>
            <a:r>
              <a:rPr lang="th-TH" sz="2800" b="1" u="sng" dirty="0">
                <a:solidFill>
                  <a:srgbClr val="00B0F0"/>
                </a:solidFill>
              </a:rPr>
              <a:t>น.ออก</a:t>
            </a:r>
            <a:r>
              <a:rPr lang="th-TH" sz="2800" b="1" u="sng" dirty="0" err="1">
                <a:solidFill>
                  <a:srgbClr val="00B0F0"/>
                </a:solidFill>
              </a:rPr>
              <a:t>ัส</a:t>
            </a:r>
            <a:r>
              <a:rPr lang="th-TH" sz="2800" b="1" u="sng" dirty="0">
                <a:solidFill>
                  <a:srgbClr val="00B0F0"/>
                </a:solidFill>
              </a:rPr>
              <a:t>ตินว่า </a:t>
            </a:r>
            <a:r>
              <a:rPr lang="th-TH" sz="2800" b="1" dirty="0">
                <a:solidFill>
                  <a:srgbClr val="00B0F0"/>
                </a:solidFill>
              </a:rPr>
              <a:t>เป็นการถวายพระเกียรติอย่างเงียบๆ เฉพาะพระพักตร์พระเจ้าผู้ </a:t>
            </a:r>
            <a:r>
              <a:rPr lang="th-TH" sz="2800" b="1" u="sng" dirty="0">
                <a:solidFill>
                  <a:srgbClr val="00B0F0"/>
                </a:solidFill>
              </a:rPr>
              <a:t>“ทรงยิ่งใหญ่กว่ามนุษย์เสมอ</a:t>
            </a:r>
            <a:r>
              <a:rPr lang="th-TH" sz="2800" b="1" dirty="0">
                <a:solidFill>
                  <a:srgbClr val="00B0F0"/>
                </a:solidFill>
              </a:rPr>
              <a:t>”</a:t>
            </a:r>
            <a:r>
              <a:rPr lang="en-US" sz="2800" b="1" dirty="0">
                <a:solidFill>
                  <a:srgbClr val="00B0F0"/>
                </a:solidFill>
              </a:rPr>
              <a:t>  </a:t>
            </a:r>
            <a:r>
              <a:rPr lang="en-US" dirty="0"/>
              <a:t>-/-</a:t>
            </a:r>
            <a:endParaRPr lang="th-TH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C1F3D4-8CC0-2B81-BA38-0B035FE07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232"/>
          <a:stretch/>
        </p:blipFill>
        <p:spPr>
          <a:xfrm>
            <a:off x="1" y="2"/>
            <a:ext cx="3640182" cy="364864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98D290-8C7A-E66A-6E70-9F10E6EE29A9}"/>
              </a:ext>
            </a:extLst>
          </p:cNvPr>
          <p:cNvSpPr txBox="1">
            <a:spLocks/>
          </p:cNvSpPr>
          <p:nvPr/>
        </p:nvSpPr>
        <p:spPr>
          <a:xfrm>
            <a:off x="-6" y="3683726"/>
            <a:ext cx="3640183" cy="317427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1)  การภาวนาเพื่อถวายพร-กราบนมัสการ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2)  การภาวนาเพื่อวอนขอ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3)  การภาวนาวอนขอแทน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4)  การภาวนาขอบพระคุณ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5)  การการภาวนาเพื่อสรรเสริญ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1486246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0C02B4-4207-31FC-FD2B-840DA36FDC17}"/>
              </a:ext>
            </a:extLst>
          </p:cNvPr>
          <p:cNvSpPr txBox="1">
            <a:spLocks/>
          </p:cNvSpPr>
          <p:nvPr/>
        </p:nvSpPr>
        <p:spPr>
          <a:xfrm>
            <a:off x="3727270" y="0"/>
            <a:ext cx="846473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800" b="1" dirty="0">
                <a:solidFill>
                  <a:srgbClr val="C00000"/>
                </a:solidFill>
              </a:rPr>
              <a:t>2)	การอธิษฐานภาวนาเพื่อวอนขอ (2629-2633)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คืออะไร?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3000" b="1" dirty="0">
                <a:solidFill>
                  <a:srgbClr val="FFFF00"/>
                </a:solidFill>
              </a:rPr>
              <a:t>เป็นการเปิดใจของเราต่อพระเจ้าว่า</a:t>
            </a:r>
            <a:r>
              <a:rPr lang="th-TH" sz="3000" b="1" u="sng" dirty="0">
                <a:solidFill>
                  <a:srgbClr val="FFFF00"/>
                </a:solidFill>
              </a:rPr>
              <a:t>เราอยู่ในฐานะสิ่งสร้าง</a:t>
            </a:r>
            <a:r>
              <a:rPr lang="th-TH" sz="3000" b="1" dirty="0">
                <a:solidFill>
                  <a:srgbClr val="FFFF00"/>
                </a:solidFill>
              </a:rPr>
              <a:t>-ไม่มีอำนาจควบคุมสิ่งใด-ยังรู้ว่าตนเป็นคนบาป-อยู่ห่างจากพระบิดา </a:t>
            </a:r>
            <a:r>
              <a:rPr lang="th-TH" sz="3000" b="1" u="sng" dirty="0">
                <a:solidFill>
                  <a:srgbClr val="FFFF00"/>
                </a:solidFill>
              </a:rPr>
              <a:t>การวอนขอจึงเป็นการกลับมาหาพระเจ้า-มาพึ่งพระเจ้าอีกครั้งหนึ่ง </a:t>
            </a:r>
            <a:r>
              <a:rPr lang="th-TH" sz="3000" b="1" dirty="0"/>
              <a:t>(พระเยซู-เรื่องความสุภาพ-ถ่อมตน)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ท่าทีแรกของการภาวนาวอนขอคือวอนขอการอภัยบาป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3000" b="1" dirty="0">
                <a:solidFill>
                  <a:srgbClr val="00B0F0"/>
                </a:solidFill>
              </a:rPr>
              <a:t>เช่น คนเก็บภาษีภาวนาว่า </a:t>
            </a:r>
            <a:r>
              <a:rPr lang="th-TH" sz="3000" b="1" i="1" dirty="0">
                <a:solidFill>
                  <a:schemeClr val="accent6"/>
                </a:solidFill>
              </a:rPr>
              <a:t>“ข้าแต่พระเจ้า โปรดทรงพระกรุณาต่อข้าพเจ้าคนบาปด้วยเถิด” </a:t>
            </a:r>
            <a:r>
              <a:rPr lang="th-TH" sz="3000" b="1" dirty="0"/>
              <a:t>(ลก.18:13) </a:t>
            </a:r>
            <a:r>
              <a:rPr lang="th-TH" sz="3000" b="1" dirty="0">
                <a:solidFill>
                  <a:srgbClr val="00B0F0"/>
                </a:solidFill>
              </a:rPr>
              <a:t>การวอนขอเช่นนี้เป็นการนำไปสู่การอธิษฐานภาวนาที่ถูกต้อง เพราะความถ่อมตนนำเรากลับมาสู่แสงสว่างของสัมพันธภาพกับพระบิดา กับพระเยซู</a:t>
            </a:r>
            <a:r>
              <a:rPr lang="th-TH" sz="3000" b="1" dirty="0" err="1">
                <a:solidFill>
                  <a:srgbClr val="00B0F0"/>
                </a:solidFill>
              </a:rPr>
              <a:t>คร</a:t>
            </a:r>
            <a:r>
              <a:rPr lang="th-TH" sz="3000" b="1" dirty="0">
                <a:solidFill>
                  <a:srgbClr val="00B0F0"/>
                </a:solidFill>
              </a:rPr>
              <a:t>ิสตเจ้า และกับมนุษย์ด้วยกัน</a:t>
            </a:r>
            <a:r>
              <a:rPr lang="th-TH" sz="3000" b="1" dirty="0"/>
              <a:t> ต่อจากนั้น </a:t>
            </a:r>
            <a:r>
              <a:rPr lang="th-TH" sz="3000" b="1" i="1" dirty="0">
                <a:solidFill>
                  <a:schemeClr val="accent6"/>
                </a:solidFill>
              </a:rPr>
              <a:t>“ถ้าเราวอนขอสิ่งใด เราย่อมจะได้รับสิ่งนั้นจากพระองค์”</a:t>
            </a:r>
            <a:r>
              <a:rPr lang="th-TH" sz="3000" b="1" dirty="0">
                <a:solidFill>
                  <a:schemeClr val="accent6"/>
                </a:solidFill>
              </a:rPr>
              <a:t> </a:t>
            </a:r>
            <a:r>
              <a:rPr lang="th-TH" sz="3000" b="1" dirty="0"/>
              <a:t>(1 </a:t>
            </a:r>
            <a:r>
              <a:rPr lang="th-TH" sz="3000" b="1" dirty="0" err="1"/>
              <a:t>ยน</a:t>
            </a:r>
            <a:r>
              <a:rPr lang="th-TH" sz="3000" b="1" dirty="0"/>
              <a:t>.3:22) </a:t>
            </a:r>
            <a:r>
              <a:rPr lang="th-TH" sz="3000" b="1" dirty="0">
                <a:solidFill>
                  <a:srgbClr val="00B0F0"/>
                </a:solidFill>
              </a:rPr>
              <a:t>ด้วยเหตุนี้ </a:t>
            </a:r>
            <a:r>
              <a:rPr lang="th-TH" sz="3000" b="1" u="sng" dirty="0">
                <a:solidFill>
                  <a:srgbClr val="00B0F0"/>
                </a:solidFill>
              </a:rPr>
              <a:t>เราจึงวอนขออภัยบาปก่อนพิธี</a:t>
            </a:r>
            <a:r>
              <a:rPr lang="th-TH" sz="3000" b="1" dirty="0">
                <a:solidFill>
                  <a:srgbClr val="00B0F0"/>
                </a:solidFill>
              </a:rPr>
              <a:t>มิสซา และ </a:t>
            </a:r>
            <a:r>
              <a:rPr lang="th-TH" sz="3000" b="1" u="sng" dirty="0">
                <a:solidFill>
                  <a:srgbClr val="00B0F0"/>
                </a:solidFill>
              </a:rPr>
              <a:t>ก่อนการอธิษฐานภาวนาส่วนตัว</a:t>
            </a:r>
            <a:r>
              <a:rPr lang="th-TH" sz="3000" b="1" dirty="0">
                <a:solidFill>
                  <a:srgbClr val="00B0F0"/>
                </a:solidFill>
              </a:rPr>
              <a:t>ด้วย </a:t>
            </a:r>
            <a:r>
              <a:rPr lang="th-TH" sz="3000" b="1" dirty="0"/>
              <a:t>(เหมือนคนเก็บภาษีในพระวรสาร)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ควรมีศูนย์กลางการวอนขออยู่ที่การมาถึงของพระอาณาจักรของพระเจ้า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3000" b="1" dirty="0">
                <a:solidFill>
                  <a:srgbClr val="FFFF00"/>
                </a:solidFill>
              </a:rPr>
              <a:t>นี่เป็นคำสอนของพระเยซูเจ้า </a:t>
            </a:r>
            <a:r>
              <a:rPr lang="th-TH" sz="3000" b="1" dirty="0"/>
              <a:t>(</a:t>
            </a:r>
            <a:r>
              <a:rPr lang="th-TH" sz="3000" b="1" dirty="0" err="1"/>
              <a:t>มธ</a:t>
            </a:r>
            <a:r>
              <a:rPr lang="th-TH" sz="3000" b="1" dirty="0"/>
              <a:t>.6:10,33; ลก.11:2,13.) </a:t>
            </a:r>
            <a:r>
              <a:rPr lang="th-TH" sz="3000" b="1" dirty="0">
                <a:solidFill>
                  <a:srgbClr val="FFFF00"/>
                </a:solidFill>
              </a:rPr>
              <a:t>เพื่อให้เรามีลำดับความสำคัญในการวอนขอ โดยวอนขอพระอาณาจักรก่อน </a:t>
            </a:r>
            <a:r>
              <a:rPr lang="th-TH" sz="3000" b="1" dirty="0"/>
              <a:t>(ดูในบทข้าแต่พระบิดาฯ) </a:t>
            </a:r>
            <a:r>
              <a:rPr lang="th-TH" sz="3000" b="1" dirty="0">
                <a:solidFill>
                  <a:srgbClr val="FFFF00"/>
                </a:solidFill>
              </a:rPr>
              <a:t>แล้วจึงวอนขอสิ่งที่จำเป็นต่างๆ สำหรับการดำเนินชีวิตในพระอาณาจักรนี้</a:t>
            </a:r>
            <a:r>
              <a:rPr lang="en-US" sz="3000" b="1" dirty="0">
                <a:solidFill>
                  <a:srgbClr val="FFFF00"/>
                </a:solidFill>
              </a:rPr>
              <a:t>  </a:t>
            </a:r>
            <a:r>
              <a:rPr lang="en-US" sz="1900" dirty="0"/>
              <a:t>-/-</a:t>
            </a:r>
            <a:endParaRPr lang="th-TH" sz="3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6126C3-278D-CD7D-F10C-5A2B9FB7B022}"/>
              </a:ext>
            </a:extLst>
          </p:cNvPr>
          <p:cNvSpPr txBox="1">
            <a:spLocks/>
          </p:cNvSpPr>
          <p:nvPr/>
        </p:nvSpPr>
        <p:spPr>
          <a:xfrm>
            <a:off x="-6" y="3683726"/>
            <a:ext cx="3640183" cy="317427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1)  การภาวนาเพื่อถวายพร-กราบนมัสการ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2)  การภาวนาเพื่อวอนขอ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3)  การภาวนาวอนขอแทน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4)  การภาวนาขอบพระคุณ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5)  การการภาวนาเพื่อสรรเสริญ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B7640-C256-5519-D945-8B8856AA1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232"/>
          <a:stretch/>
        </p:blipFill>
        <p:spPr>
          <a:xfrm>
            <a:off x="1" y="2"/>
            <a:ext cx="3640182" cy="36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67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02FB3D1-2CFD-C704-0DD3-5808D3284D84}"/>
              </a:ext>
            </a:extLst>
          </p:cNvPr>
          <p:cNvSpPr txBox="1">
            <a:spLocks/>
          </p:cNvSpPr>
          <p:nvPr/>
        </p:nvSpPr>
        <p:spPr>
          <a:xfrm>
            <a:off x="3718560" y="0"/>
            <a:ext cx="847343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C00000"/>
                </a:solidFill>
              </a:rPr>
              <a:t>3)	การอธิษฐานภาวนาเพื่อวอนขอแทน (2634-2636)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พระเยซูเจ้าคือองค์ต้นแบบ 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700" b="1" dirty="0">
                <a:solidFill>
                  <a:srgbClr val="FFFF00"/>
                </a:solidFill>
              </a:rPr>
              <a:t>ทรงเป็นผู้วอนขอพระบิดาเจ้าแทนเรามนุษย์ทุกคนและเพื่อเรามนุษย์ โดยเฉพาะอย่างยิ่ง </a:t>
            </a:r>
            <a:r>
              <a:rPr lang="th-TH" sz="2700" b="1" u="sng" dirty="0">
                <a:solidFill>
                  <a:srgbClr val="FFFF00"/>
                </a:solidFill>
              </a:rPr>
              <a:t>“เพื่อคนบาป” </a:t>
            </a:r>
            <a:r>
              <a:rPr lang="th-TH" sz="2700" b="1" dirty="0"/>
              <a:t> (รม.8:34; 1 </a:t>
            </a:r>
            <a:r>
              <a:rPr lang="th-TH" sz="2700" b="1" dirty="0" err="1"/>
              <a:t>ยน</a:t>
            </a:r>
            <a:r>
              <a:rPr lang="th-TH" sz="2700" b="1" dirty="0"/>
              <a:t>.2:1; 1 </a:t>
            </a:r>
            <a:r>
              <a:rPr lang="th-TH" sz="2700" b="1" dirty="0" err="1"/>
              <a:t>ทธ</a:t>
            </a:r>
            <a:r>
              <a:rPr lang="th-TH" sz="2700" b="1" dirty="0"/>
              <a:t>.2:5-8.) </a:t>
            </a:r>
            <a:r>
              <a:rPr lang="th-TH" sz="2700" b="1" u="sng" dirty="0">
                <a:solidFill>
                  <a:srgbClr val="FFFF00"/>
                </a:solidFill>
              </a:rPr>
              <a:t>น.เปา</a:t>
            </a:r>
            <a:r>
              <a:rPr lang="th-TH" sz="2700" b="1" u="sng" dirty="0" err="1">
                <a:solidFill>
                  <a:srgbClr val="FFFF00"/>
                </a:solidFill>
              </a:rPr>
              <a:t>โล</a:t>
            </a:r>
            <a:r>
              <a:rPr lang="th-TH" sz="2700" b="1" dirty="0"/>
              <a:t>บอกเพิ่มเติมว่า </a:t>
            </a:r>
            <a:r>
              <a:rPr lang="th-TH" sz="2700" b="1" u="sng" dirty="0">
                <a:solidFill>
                  <a:srgbClr val="FFFF00"/>
                </a:solidFill>
              </a:rPr>
              <a:t>พระจิตเจ้า </a:t>
            </a:r>
            <a:r>
              <a:rPr lang="th-TH" sz="2700" b="1" i="1" dirty="0">
                <a:solidFill>
                  <a:srgbClr val="FFC000"/>
                </a:solidFill>
              </a:rPr>
              <a:t>“ทรงอธิษฐานภาวนาขอแทนเรา เพราะทรงอธิษฐานเพื่อบรรดาผู้ศักดิ์สิทธิ์ตาม พระประสงค์ของพระเจ้า” </a:t>
            </a:r>
            <a:r>
              <a:rPr lang="th-TH" sz="2700" b="1" dirty="0"/>
              <a:t>(รม.8:26-27) </a:t>
            </a:r>
            <a:r>
              <a:rPr lang="th-TH" sz="2700" b="1" u="sng" dirty="0">
                <a:solidFill>
                  <a:srgbClr val="FFFF00"/>
                </a:solidFill>
              </a:rPr>
              <a:t>เราจึงต้องเลียนแบบ</a:t>
            </a:r>
            <a:r>
              <a:rPr lang="th-TH" sz="2700" b="1" dirty="0"/>
              <a:t>อย่างนี้จากพระเยซูเจ้า โดยการวอนขอแทนผู้อื่นและเพื่อผู้อื่น และ</a:t>
            </a:r>
            <a:r>
              <a:rPr lang="th-TH" sz="2700" b="1" dirty="0">
                <a:solidFill>
                  <a:srgbClr val="FFFF00"/>
                </a:solidFill>
              </a:rPr>
              <a:t>พระศาสนจักรก็ทำเช่นนี้เสมอมา ย้อนไปถึงสมัยอับราฮัม </a:t>
            </a:r>
            <a:r>
              <a:rPr lang="th-TH" sz="2700" b="1" dirty="0"/>
              <a:t>(ต่อรองเพื่อเมืองโสดม-โกโมรา) </a:t>
            </a:r>
            <a:r>
              <a:rPr lang="th-TH" sz="2700" b="1" dirty="0">
                <a:solidFill>
                  <a:srgbClr val="FFFF00"/>
                </a:solidFill>
              </a:rPr>
              <a:t>– โมเสส </a:t>
            </a:r>
            <a:r>
              <a:rPr lang="th-TH" sz="2700" b="1" dirty="0"/>
              <a:t>(เมื่อชาวอิสราเอลทำบาป</a:t>
            </a:r>
            <a:r>
              <a:rPr lang="th-TH" sz="2400" b="1" dirty="0"/>
              <a:t>)</a:t>
            </a:r>
            <a:r>
              <a:rPr lang="th-TH" sz="2700" b="1" dirty="0"/>
              <a:t> </a:t>
            </a:r>
            <a:r>
              <a:rPr lang="th-TH" sz="2700" b="1" dirty="0">
                <a:solidFill>
                  <a:srgbClr val="FFFF00"/>
                </a:solidFill>
              </a:rPr>
              <a:t>– พระเยซูเจ้า </a:t>
            </a:r>
            <a:r>
              <a:rPr lang="th-TH" sz="2700" b="1" dirty="0"/>
              <a:t>(สิ้นพระชนม์)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การวอนขอเพื่อผู้อื่นของพระศาสนจักร-</a:t>
            </a:r>
            <a:r>
              <a:rPr lang="th-TH" sz="2700" b="1" dirty="0" err="1">
                <a:solidFill>
                  <a:schemeClr val="accent4">
                    <a:lumMod val="75000"/>
                  </a:schemeClr>
                </a:solidFill>
              </a:rPr>
              <a:t>คร</a:t>
            </a:r>
            <a:r>
              <a:rPr lang="th-TH" sz="2700" b="1" dirty="0">
                <a:solidFill>
                  <a:schemeClr val="accent4">
                    <a:lumMod val="75000"/>
                  </a:schemeClr>
                </a:solidFill>
              </a:rPr>
              <a:t>ิสตชน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700" b="1" dirty="0">
                <a:solidFill>
                  <a:srgbClr val="00B0F0"/>
                </a:solidFill>
              </a:rPr>
              <a:t>ยังเป็นการมีส่วนร่วมกับการวอนขอของพระ</a:t>
            </a:r>
            <a:r>
              <a:rPr lang="th-TH" sz="2700" b="1" dirty="0" err="1">
                <a:solidFill>
                  <a:srgbClr val="00B0F0"/>
                </a:solidFill>
              </a:rPr>
              <a:t>คร</a:t>
            </a:r>
            <a:r>
              <a:rPr lang="th-TH" sz="2700" b="1" dirty="0">
                <a:solidFill>
                  <a:srgbClr val="00B0F0"/>
                </a:solidFill>
              </a:rPr>
              <a:t>ิสตเจ้าเพื่อผู้อื่นด้วย</a:t>
            </a:r>
            <a:r>
              <a:rPr lang="th-TH" sz="2700" b="1" dirty="0">
                <a:solidFill>
                  <a:srgbClr val="FFFF00"/>
                </a:solidFill>
              </a:rPr>
              <a:t> </a:t>
            </a:r>
            <a:r>
              <a:rPr lang="th-TH" sz="2700" b="1" dirty="0">
                <a:solidFill>
                  <a:srgbClr val="00B0F0"/>
                </a:solidFill>
              </a:rPr>
              <a:t>นี่แสดงถึงความสนิทสัมพันธ์เป็นหนึ่งเดียวของบรรดาผู้ศักดิ์สิทธิ์ เพราะในการวอนขอเพื่อผู้อื่น ผู้ที่อธิษฐานภาวนา</a:t>
            </a:r>
            <a:r>
              <a:rPr lang="th-TH" sz="2700" b="1" dirty="0"/>
              <a:t> </a:t>
            </a:r>
            <a:r>
              <a:rPr lang="th-TH" sz="2700" b="1" i="1" dirty="0">
                <a:solidFill>
                  <a:schemeClr val="accent6"/>
                </a:solidFill>
              </a:rPr>
              <a:t>“ไม่เห็นแก่ผลประโยชน์ของตนฝ่ายเดียว แต่เห็นแก่ผลประโยชน์ของผู้อื่นด้วย” </a:t>
            </a:r>
            <a:r>
              <a:rPr lang="th-TH" sz="2700" b="1" dirty="0"/>
              <a:t>(</a:t>
            </a:r>
            <a:r>
              <a:rPr lang="th-TH" sz="2700" b="1" dirty="0" err="1"/>
              <a:t>ฟป</a:t>
            </a:r>
            <a:r>
              <a:rPr lang="th-TH" sz="2700" b="1" dirty="0"/>
              <a:t>.2:4) </a:t>
            </a:r>
            <a:r>
              <a:rPr lang="th-TH" sz="2700" b="1" dirty="0">
                <a:solidFill>
                  <a:srgbClr val="00B0F0"/>
                </a:solidFill>
              </a:rPr>
              <a:t>แม้แต่ผู้ที่ทำร้ายตนด้วย นี่เป็นสิ่งที่กลุ่ม</a:t>
            </a:r>
            <a:r>
              <a:rPr lang="th-TH" sz="2700" b="1" dirty="0" err="1">
                <a:solidFill>
                  <a:srgbClr val="00B0F0"/>
                </a:solidFill>
              </a:rPr>
              <a:t>คร</a:t>
            </a:r>
            <a:r>
              <a:rPr lang="th-TH" sz="2700" b="1" dirty="0">
                <a:solidFill>
                  <a:srgbClr val="00B0F0"/>
                </a:solidFill>
              </a:rPr>
              <a:t>ิสตชนในสมัยแรกยึดถือและปฏิบัติกันอย่างแข็งขัน</a:t>
            </a:r>
            <a:r>
              <a:rPr lang="en-US" sz="2700" b="1" dirty="0">
                <a:solidFill>
                  <a:srgbClr val="00B0F0"/>
                </a:solidFill>
              </a:rPr>
              <a:t>  </a:t>
            </a:r>
            <a:r>
              <a:rPr lang="en-US" sz="1600" dirty="0"/>
              <a:t>-/-</a:t>
            </a:r>
            <a:endParaRPr lang="th-TH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A66D6F-A9A8-8150-2378-D017C8706DAC}"/>
              </a:ext>
            </a:extLst>
          </p:cNvPr>
          <p:cNvSpPr txBox="1">
            <a:spLocks/>
          </p:cNvSpPr>
          <p:nvPr/>
        </p:nvSpPr>
        <p:spPr>
          <a:xfrm>
            <a:off x="-6" y="3683726"/>
            <a:ext cx="3640183" cy="317427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1)  การภาวนาเพื่อถวายพร-กราบนมัสการ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2)  การภาวนาเพื่อวอนขอ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3)  การภาวนาวอนขอแทน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4)  การภาวนาขอบพระคุณ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5)  การการภาวนาเพื่อสรรเสริญ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0D164-6DA4-F9ED-4EFF-D9FEFB873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40177" cy="36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89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5A341C-933E-2B6D-62E6-6E8EF64634E1}"/>
              </a:ext>
            </a:extLst>
          </p:cNvPr>
          <p:cNvSpPr txBox="1">
            <a:spLocks/>
          </p:cNvSpPr>
          <p:nvPr/>
        </p:nvSpPr>
        <p:spPr>
          <a:xfrm>
            <a:off x="3735978" y="0"/>
            <a:ext cx="8456022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C00000"/>
                </a:solidFill>
              </a:rPr>
              <a:t>4)	การอธิษฐานภาวนาเพื่อขอบพระคุณ (2637-2638)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คืออะไร?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/>
              <a:t>คือการที่เรา</a:t>
            </a:r>
            <a:r>
              <a:rPr lang="th-TH" sz="2800" b="1" dirty="0" err="1"/>
              <a:t>คร</a:t>
            </a:r>
            <a:r>
              <a:rPr lang="th-TH" sz="2800" b="1" dirty="0"/>
              <a:t>ิสตชนอธิษฐานภาวนาเพื่อ</a:t>
            </a:r>
            <a:r>
              <a:rPr lang="th-TH" sz="2800" b="1" dirty="0">
                <a:solidFill>
                  <a:srgbClr val="FFFF00"/>
                </a:solidFill>
              </a:rPr>
              <a:t>ขอบคุณพระเจ้าสำหรับ</a:t>
            </a:r>
            <a:r>
              <a:rPr lang="th-TH" sz="2800" b="1" u="sng" dirty="0">
                <a:solidFill>
                  <a:srgbClr val="FFFF00"/>
                </a:solidFill>
              </a:rPr>
              <a:t>ทุกสิ่ง-ทุกอย่าง</a:t>
            </a:r>
            <a:r>
              <a:rPr lang="th-TH" sz="2800" b="1" dirty="0">
                <a:solidFill>
                  <a:srgbClr val="FFFF00"/>
                </a:solidFill>
              </a:rPr>
              <a:t>ที่เกิดขึ้นในชีวิต </a:t>
            </a:r>
            <a:r>
              <a:rPr lang="th-TH" sz="2800" b="1" dirty="0"/>
              <a:t>(ความรอดผ่านทางพระเยซู-ความรู้เรื่องพระเจ้า-ของประทานฯ)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น.เปา</a:t>
            </a:r>
            <a:r>
              <a:rPr lang="th-TH" sz="2800" b="1" dirty="0" err="1">
                <a:solidFill>
                  <a:schemeClr val="accent4">
                    <a:lumMod val="75000"/>
                  </a:schemeClr>
                </a:solidFill>
              </a:rPr>
              <a:t>โล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ให้แบบอย่างในเรื่องนี้โดยในหลายๆ ครั้ง เปา</a:t>
            </a:r>
            <a:r>
              <a:rPr lang="th-TH" sz="2800" b="1" dirty="0" err="1">
                <a:solidFill>
                  <a:srgbClr val="00B0F0"/>
                </a:solidFill>
              </a:rPr>
              <a:t>โล</a:t>
            </a:r>
            <a:r>
              <a:rPr lang="th-TH" sz="2800" b="1" u="sng" dirty="0">
                <a:solidFill>
                  <a:srgbClr val="00B0F0"/>
                </a:solidFill>
              </a:rPr>
              <a:t>เริ่มและจบ</a:t>
            </a:r>
            <a:r>
              <a:rPr lang="th-TH" sz="2800" b="1" dirty="0">
                <a:solidFill>
                  <a:srgbClr val="00B0F0"/>
                </a:solidFill>
              </a:rPr>
              <a:t>ด้วยการขอบพระคุณพระเจ้า และ สั่งสอน</a:t>
            </a:r>
            <a:r>
              <a:rPr lang="th-TH" sz="2800" b="1" dirty="0" err="1">
                <a:solidFill>
                  <a:srgbClr val="00B0F0"/>
                </a:solidFill>
              </a:rPr>
              <a:t>คร</a:t>
            </a:r>
            <a:r>
              <a:rPr lang="th-TH" sz="2800" b="1" dirty="0">
                <a:solidFill>
                  <a:srgbClr val="00B0F0"/>
                </a:solidFill>
              </a:rPr>
              <a:t>ิสตชนของท่านให้</a:t>
            </a:r>
            <a:r>
              <a:rPr lang="th-TH" sz="2800" b="1" dirty="0" err="1">
                <a:solidFill>
                  <a:srgbClr val="00B0F0"/>
                </a:solidFill>
              </a:rPr>
              <a:t>ทำใน</a:t>
            </a:r>
            <a:r>
              <a:rPr lang="th-TH" sz="2800" b="1" dirty="0">
                <a:solidFill>
                  <a:srgbClr val="00B0F0"/>
                </a:solidFill>
              </a:rPr>
              <a:t>แบบเดียวกัน </a:t>
            </a: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2700" b="1" i="1" dirty="0">
                <a:solidFill>
                  <a:schemeClr val="accent6"/>
                </a:solidFill>
              </a:rPr>
              <a:t>    -	“</a:t>
            </a:r>
            <a:r>
              <a:rPr lang="th-TH" sz="2700" b="1" i="1" u="sng" dirty="0">
                <a:solidFill>
                  <a:schemeClr val="accent6"/>
                </a:solidFill>
              </a:rPr>
              <a:t>จงขอบพระคุณพระเจ้าในทุกกรณี </a:t>
            </a:r>
            <a:r>
              <a:rPr lang="th-TH" sz="2700" b="1" i="1" dirty="0">
                <a:solidFill>
                  <a:schemeClr val="accent6"/>
                </a:solidFill>
              </a:rPr>
              <a:t>เพราะพระองค์ทรงปรารถนาให้ท่านทำ	สิ่งนี้ในพระ</a:t>
            </a:r>
            <a:r>
              <a:rPr lang="th-TH" sz="2700" b="1" i="1" dirty="0" err="1">
                <a:solidFill>
                  <a:schemeClr val="accent6"/>
                </a:solidFill>
              </a:rPr>
              <a:t>คร</a:t>
            </a:r>
            <a:r>
              <a:rPr lang="th-TH" sz="2700" b="1" i="1" dirty="0">
                <a:solidFill>
                  <a:schemeClr val="accent6"/>
                </a:solidFill>
              </a:rPr>
              <a:t>ิสตเยซู”  </a:t>
            </a:r>
            <a:r>
              <a:rPr lang="th-TH" sz="2700" b="1" dirty="0"/>
              <a:t>(1 </a:t>
            </a:r>
            <a:r>
              <a:rPr lang="th-TH" sz="2700" b="1" dirty="0" err="1"/>
              <a:t>ธส</a:t>
            </a:r>
            <a:r>
              <a:rPr lang="th-TH" sz="2700" b="1" dirty="0"/>
              <a:t>.5:18)</a:t>
            </a: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2700" b="1" dirty="0">
                <a:solidFill>
                  <a:schemeClr val="accent6"/>
                </a:solidFill>
              </a:rPr>
              <a:t>   -	</a:t>
            </a:r>
            <a:r>
              <a:rPr lang="th-TH" sz="2700" b="1" i="1" dirty="0">
                <a:solidFill>
                  <a:schemeClr val="accent6"/>
                </a:solidFill>
              </a:rPr>
              <a:t>“จงอธิษฐานภาวนาอย่างสม่ำเสมอ </a:t>
            </a:r>
            <a:r>
              <a:rPr lang="th-TH" sz="2700" b="1" i="1" u="sng" dirty="0">
                <a:solidFill>
                  <a:schemeClr val="accent6"/>
                </a:solidFill>
              </a:rPr>
              <a:t>อย่าละเลย</a:t>
            </a:r>
            <a:r>
              <a:rPr lang="th-TH" sz="2700" b="1" i="1" dirty="0">
                <a:solidFill>
                  <a:schemeClr val="accent6"/>
                </a:solidFill>
              </a:rPr>
              <a:t>ที่จะขอบพระคุณ” </a:t>
            </a:r>
            <a:r>
              <a:rPr lang="th-TH" sz="2700" b="1" dirty="0"/>
              <a:t>(คส.4:2) </a:t>
            </a:r>
            <a:r>
              <a:rPr lang="en-US" dirty="0"/>
              <a:t>-/-</a:t>
            </a:r>
            <a:endParaRPr lang="th-TH" sz="27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31A0D0-C7B5-6FA6-F00E-8CE78254E926}"/>
              </a:ext>
            </a:extLst>
          </p:cNvPr>
          <p:cNvSpPr txBox="1">
            <a:spLocks/>
          </p:cNvSpPr>
          <p:nvPr/>
        </p:nvSpPr>
        <p:spPr>
          <a:xfrm>
            <a:off x="-6" y="3683726"/>
            <a:ext cx="3640183" cy="317427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1)  การภาวนาเพื่อถวายพร-กราบนมัสการ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2)  การภาวนาเพื่อวอนขอ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3)  การภาวนาวอนขอแทน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4)  การภาวนาขอบพระคุณ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5)  การการภาวนาเพื่อสรรเสริญ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115AE-7915-AD7F-8EF8-6EF31FABA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2" t="12159" r="22396" b="12556"/>
          <a:stretch/>
        </p:blipFill>
        <p:spPr>
          <a:xfrm>
            <a:off x="0" y="0"/>
            <a:ext cx="3640184" cy="36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02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009406-2F42-96E0-F570-3CFAEB51658E}"/>
              </a:ext>
            </a:extLst>
          </p:cNvPr>
          <p:cNvSpPr txBox="1">
            <a:spLocks/>
          </p:cNvSpPr>
          <p:nvPr/>
        </p:nvSpPr>
        <p:spPr>
          <a:xfrm>
            <a:off x="3718560" y="0"/>
            <a:ext cx="847343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C00000"/>
                </a:solidFill>
              </a:rPr>
              <a:t>5)	การอธิษฐานภาวนาเพื่อสรรเสริญ (2639-2643)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การสรรเสริญพระเจ้า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 </a:t>
            </a:r>
            <a:r>
              <a:rPr lang="th-TH" sz="3000" b="1" dirty="0">
                <a:solidFill>
                  <a:srgbClr val="FFFF00"/>
                </a:solidFill>
              </a:rPr>
              <a:t>เป็นการ</a:t>
            </a:r>
            <a:r>
              <a:rPr lang="th-TH" sz="3000" b="1" u="sng" dirty="0">
                <a:solidFill>
                  <a:srgbClr val="FFFF00"/>
                </a:solidFill>
              </a:rPr>
              <a:t>ยอมรับ</a:t>
            </a:r>
            <a:r>
              <a:rPr lang="th-TH" sz="3000" b="1" dirty="0">
                <a:solidFill>
                  <a:srgbClr val="FFFF00"/>
                </a:solidFill>
              </a:rPr>
              <a:t>อย่างชัดเจนว่า</a:t>
            </a:r>
            <a:r>
              <a:rPr lang="th-TH" sz="3000" b="1" u="sng" dirty="0">
                <a:solidFill>
                  <a:srgbClr val="FFFF00"/>
                </a:solidFill>
              </a:rPr>
              <a:t>พระเจ้าทรงเป็นพระเจ้า </a:t>
            </a:r>
            <a:r>
              <a:rPr lang="th-TH" sz="3000" b="1" dirty="0">
                <a:solidFill>
                  <a:srgbClr val="FFFF00"/>
                </a:solidFill>
              </a:rPr>
              <a:t>เพราะคำสรรเสริญเป็นการที่</a:t>
            </a:r>
            <a:r>
              <a:rPr lang="th-TH" sz="3000" b="1" u="sng" dirty="0">
                <a:solidFill>
                  <a:srgbClr val="FFFF00"/>
                </a:solidFill>
              </a:rPr>
              <a:t>เราถวายพระเกียรติแด่พระเจ้าโดยตรง</a:t>
            </a:r>
            <a:r>
              <a:rPr lang="th-TH" sz="3000" b="1" dirty="0">
                <a:solidFill>
                  <a:srgbClr val="FFFF00"/>
                </a:solidFill>
              </a:rPr>
              <a:t> </a:t>
            </a:r>
            <a:r>
              <a:rPr lang="th-TH" sz="3000" b="1" u="sng" dirty="0">
                <a:solidFill>
                  <a:srgbClr val="FFFF00"/>
                </a:solidFill>
              </a:rPr>
              <a:t>ไม่ใช่</a:t>
            </a:r>
            <a:r>
              <a:rPr lang="th-TH" sz="3000" b="1" dirty="0">
                <a:solidFill>
                  <a:srgbClr val="FFFF00"/>
                </a:solidFill>
              </a:rPr>
              <a:t>เพราะสิ่งที่ทรง</a:t>
            </a:r>
            <a:r>
              <a:rPr lang="th-TH" sz="3000" b="1" u="sng" dirty="0">
                <a:solidFill>
                  <a:srgbClr val="FFFF00"/>
                </a:solidFill>
              </a:rPr>
              <a:t>กระทำ</a:t>
            </a:r>
            <a:r>
              <a:rPr lang="th-TH" sz="3000" b="1" dirty="0">
                <a:solidFill>
                  <a:srgbClr val="FFFF00"/>
                </a:solidFill>
              </a:rPr>
              <a:t> แต่เพราะการที่ “พระองค์</a:t>
            </a:r>
            <a:r>
              <a:rPr lang="th-TH" sz="3000" b="1" u="sng" dirty="0">
                <a:solidFill>
                  <a:srgbClr val="FFFF00"/>
                </a:solidFill>
              </a:rPr>
              <a:t>ทรงเป็น</a:t>
            </a:r>
            <a:r>
              <a:rPr lang="th-TH" sz="3000" b="1" dirty="0">
                <a:solidFill>
                  <a:srgbClr val="FFFF00"/>
                </a:solidFill>
              </a:rPr>
              <a:t>” </a:t>
            </a:r>
            <a:r>
              <a:rPr lang="th-TH" sz="3000" b="1" dirty="0"/>
              <a:t>การอธิษฐานภาวนาสรรเสริญจึงมุ่งไปที่พระเจ้าโดยตรง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น.เปา</a:t>
            </a:r>
            <a:r>
              <a:rPr lang="th-TH" sz="3000" b="1" dirty="0" err="1">
                <a:solidFill>
                  <a:schemeClr val="accent4">
                    <a:lumMod val="75000"/>
                  </a:schemeClr>
                </a:solidFill>
              </a:rPr>
              <a:t>โล</a:t>
            </a: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3000" b="1" i="1" dirty="0">
                <a:solidFill>
                  <a:schemeClr val="accent6"/>
                </a:solidFill>
              </a:rPr>
              <a:t>“พระเจ้ามีเพียงพระองค์เดียวคือพระบิดา สรรพสิ่งมาจากพระองค์ เราเป็นอยู่เพื่อพระองค์” </a:t>
            </a:r>
            <a:r>
              <a:rPr lang="th-TH" sz="3000" b="1" dirty="0"/>
              <a:t>(1 </a:t>
            </a:r>
            <a:r>
              <a:rPr lang="th-TH" sz="3000" b="1" dirty="0" err="1"/>
              <a:t>คร</a:t>
            </a:r>
            <a:r>
              <a:rPr lang="th-TH" sz="3000" b="1" dirty="0"/>
              <a:t>.8:6)</a:t>
            </a:r>
            <a:r>
              <a:rPr lang="en-US" sz="3000" b="1" dirty="0"/>
              <a:t> </a:t>
            </a:r>
            <a:r>
              <a:rPr lang="th-TH" sz="3000" b="1" dirty="0">
                <a:solidFill>
                  <a:srgbClr val="00B0F0"/>
                </a:solidFill>
              </a:rPr>
              <a:t>เราเป็นอยู่เพื่อพระองค์ก็คือเรามีชีวิตอยู่เพื่อสรรเสริญพระองค์ เหมือนทูตสวรรค์ในสวรรค์</a:t>
            </a:r>
            <a:endParaRPr lang="th-TH" sz="3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6B481A-A530-3BFB-93A5-D242CE1392C8}"/>
              </a:ext>
            </a:extLst>
          </p:cNvPr>
          <p:cNvSpPr txBox="1">
            <a:spLocks/>
          </p:cNvSpPr>
          <p:nvPr/>
        </p:nvSpPr>
        <p:spPr>
          <a:xfrm>
            <a:off x="-6" y="3683726"/>
            <a:ext cx="3640183" cy="317427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1)  การภาวนาเพื่อถวายพร-กราบนมัสการ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2)  การภาวนาเพื่อวอนขอ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          </a:t>
            </a:r>
            <a:r>
              <a:rPr lang="th-TH" sz="1700" b="1" dirty="0">
                <a:solidFill>
                  <a:srgbClr val="FF0000"/>
                </a:solidFill>
              </a:rPr>
              <a:t>3)  การภาวนาวอนขอแทน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4)  การภาวนาขอบพระคุณ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5)  การการภาวนาเพื่อสรรเสริญ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55D1A-7DE0-9E53-7C4A-3CFA7108F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2" t="12159" r="22396" b="12556"/>
          <a:stretch/>
        </p:blipFill>
        <p:spPr>
          <a:xfrm>
            <a:off x="0" y="0"/>
            <a:ext cx="3640184" cy="36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62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91CDE-B0DE-E3ED-64B5-2A6279536EEE}"/>
              </a:ext>
            </a:extLst>
          </p:cNvPr>
          <p:cNvSpPr txBox="1">
            <a:spLocks/>
          </p:cNvSpPr>
          <p:nvPr/>
        </p:nvSpPr>
        <p:spPr>
          <a:xfrm>
            <a:off x="3718560" y="0"/>
            <a:ext cx="8473439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400" b="1" dirty="0">
                <a:solidFill>
                  <a:srgbClr val="C00000"/>
                </a:solidFill>
              </a:rPr>
              <a:t>สรุป ตอนที่ 3 : การภาวนาในชีวิตของพระศาสนจักร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000" b="1" dirty="0">
                <a:solidFill>
                  <a:srgbClr val="FFFF00"/>
                </a:solidFill>
              </a:rPr>
              <a:t>1)</a:t>
            </a:r>
            <a:r>
              <a:rPr lang="th-TH" sz="3000" b="1" dirty="0">
                <a:solidFill>
                  <a:srgbClr val="0070C0"/>
                </a:solidFill>
              </a:rPr>
              <a:t>	</a:t>
            </a:r>
            <a:r>
              <a:rPr lang="th-TH" sz="2800" b="1" dirty="0">
                <a:solidFill>
                  <a:srgbClr val="FFFF00"/>
                </a:solidFill>
              </a:rPr>
              <a:t>การอธิษฐานภาวนาของพระศาสนจักรเกิดขึ้นภายใต้การนำของ</a:t>
            </a:r>
            <a:r>
              <a:rPr lang="th-TH" sz="2800" b="1" u="sng" dirty="0">
                <a:solidFill>
                  <a:srgbClr val="FFFF00"/>
                </a:solidFill>
              </a:rPr>
              <a:t>พระจิตเจ้า </a:t>
            </a:r>
            <a:r>
              <a:rPr lang="th-TH" sz="2800" b="1" dirty="0">
                <a:solidFill>
                  <a:srgbClr val="FFFF00"/>
                </a:solidFill>
              </a:rPr>
              <a:t>	</a:t>
            </a:r>
            <a:r>
              <a:rPr lang="th-TH" sz="2800" b="1" dirty="0"/>
              <a:t>ที่เสด็จมาในวันเปน</a:t>
            </a:r>
            <a:r>
              <a:rPr lang="th-TH" sz="2800" b="1" dirty="0" err="1"/>
              <a:t>เต</a:t>
            </a:r>
            <a:r>
              <a:rPr lang="th-TH" sz="2800" b="1" dirty="0"/>
              <a:t>กอส</a:t>
            </a:r>
            <a:r>
              <a:rPr lang="th-TH" sz="2800" b="1" dirty="0" err="1"/>
              <a:t>เต</a:t>
            </a:r>
            <a:r>
              <a:rPr lang="th-TH" sz="2800" b="1" dirty="0"/>
              <a:t> ตามคำสัญญาของพระเยซู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F0"/>
                </a:solidFill>
              </a:rPr>
              <a:t>2)</a:t>
            </a:r>
            <a:r>
              <a:rPr lang="th-TH" sz="2800" b="1" dirty="0"/>
              <a:t>	</a:t>
            </a:r>
            <a:r>
              <a:rPr lang="th-TH" sz="2800" b="1" u="sng" dirty="0">
                <a:solidFill>
                  <a:srgbClr val="00B0F0"/>
                </a:solidFill>
              </a:rPr>
              <a:t>พระจิตเจ้า</a:t>
            </a:r>
            <a:r>
              <a:rPr lang="th-TH" sz="2800" b="1" dirty="0">
                <a:solidFill>
                  <a:srgbClr val="00B0F0"/>
                </a:solidFill>
              </a:rPr>
              <a:t>ทรงเสด็จลงมา</a:t>
            </a:r>
            <a:r>
              <a:rPr lang="th-TH" sz="2800" b="1" dirty="0"/>
              <a:t>ในขณะที่บรรดาศิษย์ของพระเยซูเจ้า</a:t>
            </a:r>
            <a:r>
              <a:rPr lang="th-TH" sz="2800" b="1" dirty="0">
                <a:solidFill>
                  <a:srgbClr val="00B0F0"/>
                </a:solidFill>
              </a:rPr>
              <a:t>กำลัง	อธิษฐานภาวนากันอยู่</a:t>
            </a:r>
            <a:r>
              <a:rPr lang="th-TH" sz="2800" b="1" dirty="0"/>
              <a:t> ดังนี้ </a:t>
            </a:r>
            <a:r>
              <a:rPr lang="th-TH" sz="2800" b="1" u="sng" dirty="0">
                <a:solidFill>
                  <a:srgbClr val="00B0F0"/>
                </a:solidFill>
              </a:rPr>
              <a:t>การร่วมชุมนุมกัน</a:t>
            </a:r>
            <a:r>
              <a:rPr lang="th-TH" sz="2800" b="1" dirty="0">
                <a:solidFill>
                  <a:srgbClr val="00B0F0"/>
                </a:solidFill>
              </a:rPr>
              <a:t>จึงเป็นลักษณะเฉพาะของการ	อธิษฐานภาวนาของพระศาสนจักร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FFFF00"/>
                </a:solidFill>
              </a:rPr>
              <a:t>3)	 </a:t>
            </a:r>
            <a:r>
              <a:rPr lang="th-TH" sz="2800" b="1" u="sng" dirty="0">
                <a:solidFill>
                  <a:srgbClr val="FFFF00"/>
                </a:solidFill>
              </a:rPr>
              <a:t>พระจิตเจ้านี้ </a:t>
            </a:r>
            <a:r>
              <a:rPr lang="th-TH" sz="2800" b="1" dirty="0"/>
              <a:t>นอกจากเป็น</a:t>
            </a:r>
            <a:r>
              <a:rPr lang="th-TH" sz="2800" b="1" u="sng" dirty="0">
                <a:solidFill>
                  <a:srgbClr val="FFFF00"/>
                </a:solidFill>
              </a:rPr>
              <a:t>ผู้สอน</a:t>
            </a:r>
            <a:r>
              <a:rPr lang="th-TH" sz="2800" b="1" dirty="0"/>
              <a:t>และ</a:t>
            </a:r>
            <a:r>
              <a:rPr lang="th-TH" sz="2800" b="1" u="sng" dirty="0">
                <a:solidFill>
                  <a:srgbClr val="FFFF00"/>
                </a:solidFill>
              </a:rPr>
              <a:t>แนะนำ</a:t>
            </a:r>
            <a:r>
              <a:rPr lang="th-TH" sz="2800" b="1" dirty="0"/>
              <a:t>ทุกอย่างตามที่พระเยซูเจ้าได้	ตรัสไว้แล้ว </a:t>
            </a:r>
            <a:r>
              <a:rPr lang="th-TH" sz="2800" b="1" dirty="0">
                <a:solidFill>
                  <a:srgbClr val="FFFF00"/>
                </a:solidFill>
              </a:rPr>
              <a:t>ยัง</a:t>
            </a:r>
            <a:r>
              <a:rPr lang="th-TH" sz="2800" b="1" u="sng" dirty="0">
                <a:solidFill>
                  <a:srgbClr val="FFFF00"/>
                </a:solidFill>
              </a:rPr>
              <a:t>อบรมสั่งสอนพระศาสนจักรให้มีชีวิตการอธิษฐานภาวนา</a:t>
            </a:r>
            <a:r>
              <a:rPr lang="th-TH" sz="2800" b="1" dirty="0">
                <a:solidFill>
                  <a:srgbClr val="FFFF00"/>
                </a:solidFill>
              </a:rPr>
              <a:t>ด้วย 	</a:t>
            </a:r>
            <a:r>
              <a:rPr lang="th-TH" sz="2800" b="1" dirty="0"/>
              <a:t>ซึ่งก็คือ </a:t>
            </a:r>
            <a:r>
              <a:rPr lang="th-TH" sz="2800" b="1" dirty="0">
                <a:solidFill>
                  <a:srgbClr val="FFFF00"/>
                </a:solidFill>
              </a:rPr>
              <a:t>การภาวนาเพื่อถวายพระพร-วอนขอ-วอนขอแทน-ขอบพระคุณ-	และเพื่อสรรเสริญพระเจ้า </a:t>
            </a:r>
            <a:r>
              <a:rPr lang="th-TH" sz="2800" b="1" dirty="0"/>
              <a:t>นั่นเอง -/-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95154E-6B74-67B3-E4B4-EB39A2C7577B}"/>
              </a:ext>
            </a:extLst>
          </p:cNvPr>
          <p:cNvSpPr txBox="1">
            <a:spLocks/>
          </p:cNvSpPr>
          <p:nvPr/>
        </p:nvSpPr>
        <p:spPr>
          <a:xfrm>
            <a:off x="-6" y="3683726"/>
            <a:ext cx="3640183" cy="317427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chemeClr val="bg1"/>
                </a:solidFill>
              </a:rPr>
              <a:t>  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1)  การภาวนาเพื่อถวายพร-กราบนมัสการ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2)  การภาวนาเพื่อวอนขอ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3)  การภาวนาวอนขอแทน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4)  การภาวนาขอบพระคุณ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1700" b="1" dirty="0">
                <a:solidFill>
                  <a:srgbClr val="FF0000"/>
                </a:solidFill>
              </a:rPr>
              <a:t>               5)  การการภาวนาเพื่อสรรเสริญ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17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0BCAD-63C5-FB49-DE5E-006F3B0AB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2" t="12159" r="22396" b="12556"/>
          <a:stretch/>
        </p:blipFill>
        <p:spPr>
          <a:xfrm>
            <a:off x="0" y="0"/>
            <a:ext cx="3640184" cy="36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20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81611-ECCD-10DA-C4D7-B5BB3F17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" y="1"/>
            <a:ext cx="4772297" cy="47722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AD498-B6A4-1F2E-E810-6A78EEF15FB1}"/>
              </a:ext>
            </a:extLst>
          </p:cNvPr>
          <p:cNvSpPr txBox="1">
            <a:spLocks/>
          </p:cNvSpPr>
          <p:nvPr/>
        </p:nvSpPr>
        <p:spPr>
          <a:xfrm>
            <a:off x="-6" y="4180114"/>
            <a:ext cx="4772303" cy="268659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rgbClr val="FF0000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rgbClr val="FF0000"/>
                </a:solidFill>
              </a:rPr>
              <a:t>     ตอนที่ 1 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rgbClr val="FF0000"/>
                </a:solidFill>
              </a:rPr>
              <a:t>     ตอนที่ 2 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rgbClr val="FF0000"/>
                </a:solidFill>
              </a:rPr>
              <a:t>     ตอนที่ 3 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4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7DBB02-66CD-8A86-A495-4B2D996DD4CE}"/>
              </a:ext>
            </a:extLst>
          </p:cNvPr>
          <p:cNvSpPr txBox="1">
            <a:spLocks/>
          </p:cNvSpPr>
          <p:nvPr/>
        </p:nvSpPr>
        <p:spPr>
          <a:xfrm>
            <a:off x="4859384" y="0"/>
            <a:ext cx="7332616" cy="6857998"/>
          </a:xfrm>
          <a:prstGeom prst="rect">
            <a:avLst/>
          </a:prstGeom>
          <a:solidFill>
            <a:srgbClr val="00B0F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3800" b="1" dirty="0">
                <a:solidFill>
                  <a:srgbClr val="FFFF00"/>
                </a:solidFill>
              </a:rPr>
              <a:t>จบ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en-US" sz="6000" dirty="0">
                <a:solidFill>
                  <a:srgbClr val="FFFF00"/>
                </a:solidFill>
              </a:rPr>
              <a:t>= = = = = = = = = = = = =</a:t>
            </a:r>
            <a:endParaRPr lang="th-TH" sz="6000" dirty="0">
              <a:solidFill>
                <a:srgbClr val="FFFF00"/>
              </a:solidFill>
            </a:endParaRP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1500" b="1" dirty="0">
                <a:solidFill>
                  <a:srgbClr val="FFFF00"/>
                </a:solidFill>
              </a:rPr>
              <a:t>บทที่ 1</a:t>
            </a:r>
          </a:p>
        </p:txBody>
      </p:sp>
    </p:spTree>
    <p:extLst>
      <p:ext uri="{BB962C8B-B14F-4D97-AF65-F5344CB8AC3E}">
        <p14:creationId xmlns:p14="http://schemas.microsoft.com/office/powerpoint/2010/main" val="3764783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516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3336DD-8B06-C62B-EEBE-6A8A8B808E82}"/>
              </a:ext>
            </a:extLst>
          </p:cNvPr>
          <p:cNvSpPr txBox="1">
            <a:spLocks/>
          </p:cNvSpPr>
          <p:nvPr/>
        </p:nvSpPr>
        <p:spPr>
          <a:xfrm>
            <a:off x="3509554" y="0"/>
            <a:ext cx="868244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C00000"/>
                </a:solidFill>
              </a:rPr>
              <a:t>บทที่ 2</a:t>
            </a:r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C00000"/>
                </a:solidFill>
              </a:rPr>
              <a:t>ธรรมประเพณีเรื่องการอธิษฐานภาวนา (2650-2696)</a:t>
            </a:r>
            <a:endParaRPr lang="th-TH" sz="2800" b="1" dirty="0">
              <a:solidFill>
                <a:srgbClr val="0070C0"/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พระศาสนจักรสอนว่า </a:t>
            </a:r>
            <a:r>
              <a:rPr lang="en-US" sz="28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เราจะคิดว่าการอธิษฐานภาวนา</a:t>
            </a:r>
            <a:r>
              <a:rPr lang="th-TH" sz="2800" b="1" u="sng" dirty="0">
                <a:solidFill>
                  <a:srgbClr val="FFFF00"/>
                </a:solidFill>
              </a:rPr>
              <a:t>เป็นเพียงความต้องการ</a:t>
            </a:r>
            <a:r>
              <a:rPr lang="th-TH" sz="2800" b="1" dirty="0">
                <a:solidFill>
                  <a:srgbClr val="FFFF00"/>
                </a:solidFill>
              </a:rPr>
              <a:t>ที่เกิดขึ้นเองภายในใจไม่ได้ แต่เรา</a:t>
            </a:r>
            <a:r>
              <a:rPr lang="th-TH" sz="2800" b="1" u="sng" dirty="0">
                <a:solidFill>
                  <a:srgbClr val="FFFF00"/>
                </a:solidFill>
              </a:rPr>
              <a:t>ต้องมีความปรารถนา</a:t>
            </a:r>
            <a:r>
              <a:rPr lang="th-TH" sz="2800" b="1" dirty="0">
                <a:solidFill>
                  <a:srgbClr val="FFFF00"/>
                </a:solidFill>
              </a:rPr>
              <a:t>ที่จะทำเช่นนั้น</a:t>
            </a:r>
            <a:r>
              <a:rPr lang="th-TH" sz="2800" b="1" dirty="0"/>
              <a:t> และ </a:t>
            </a:r>
            <a:r>
              <a:rPr lang="th-TH" sz="2800" b="1" dirty="0">
                <a:solidFill>
                  <a:srgbClr val="FFFF00"/>
                </a:solidFill>
              </a:rPr>
              <a:t>การ</a:t>
            </a:r>
            <a:r>
              <a:rPr lang="th-TH" sz="2800" b="1" u="sng" dirty="0">
                <a:solidFill>
                  <a:srgbClr val="FFFF00"/>
                </a:solidFill>
              </a:rPr>
              <a:t>แค่รู้ว่า</a:t>
            </a:r>
            <a:r>
              <a:rPr lang="th-TH" sz="2800" b="1" dirty="0">
                <a:solidFill>
                  <a:srgbClr val="FFFF00"/>
                </a:solidFill>
              </a:rPr>
              <a:t>พระคัมภีร์เปิดเผยเรื่องการอธิษฐานภาวนาไว้ว่าอย่างไรก็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ไม่ถือเป็นการเพียงพอ </a:t>
            </a:r>
            <a:r>
              <a:rPr lang="th-TH" sz="2800" b="1" dirty="0">
                <a:solidFill>
                  <a:srgbClr val="FFFF00"/>
                </a:solidFill>
                <a:latin typeface="Calibri" panose="020F0502020204030204"/>
                <a:cs typeface="Cordia New" panose="020B0304020202020204" pitchFamily="34" charset="-34"/>
              </a:rPr>
              <a:t>แต่</a:t>
            </a:r>
            <a:r>
              <a:rPr lang="th-TH" sz="2800" b="1" dirty="0">
                <a:solidFill>
                  <a:srgbClr val="FFFF00"/>
                </a:solidFill>
              </a:rPr>
              <a:t>เรา</a:t>
            </a:r>
            <a:r>
              <a:rPr lang="th-TH" sz="2800" b="1" u="sng" dirty="0">
                <a:solidFill>
                  <a:srgbClr val="FFFF00"/>
                </a:solidFill>
              </a:rPr>
              <a:t>ต้องเรียนรู้ที่จะอธิษฐานภาวนาด้วยตัวเองด้วย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และพระจิตเจ้า</a:t>
            </a:r>
            <a:r>
              <a:rPr lang="th-TH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= </a:t>
            </a:r>
            <a:r>
              <a:rPr lang="th-TH" sz="2800" b="1" dirty="0">
                <a:solidFill>
                  <a:srgbClr val="00B0F0"/>
                </a:solidFill>
              </a:rPr>
              <a:t>ก็ได้ทรง</a:t>
            </a:r>
            <a:r>
              <a:rPr lang="th-TH" sz="2800" b="1" u="sng" dirty="0">
                <a:solidFill>
                  <a:srgbClr val="00B0F0"/>
                </a:solidFill>
              </a:rPr>
              <a:t>สอน</a:t>
            </a:r>
            <a:r>
              <a:rPr lang="th-TH" sz="2800" b="1" dirty="0">
                <a:solidFill>
                  <a:srgbClr val="00B0F0"/>
                </a:solidFill>
              </a:rPr>
              <a:t>บรรดาบุตรของพระเจ้าในพระศาสนจักร</a:t>
            </a:r>
            <a:r>
              <a:rPr lang="th-TH" sz="2800" b="1" u="sng" dirty="0">
                <a:solidFill>
                  <a:srgbClr val="00B0F0"/>
                </a:solidFill>
              </a:rPr>
              <a:t>ให้รู้จักการอธิษฐานภาวนาเรื่อยมา</a:t>
            </a:r>
            <a:r>
              <a:rPr lang="th-TH" sz="2800" b="1" dirty="0">
                <a:solidFill>
                  <a:srgbClr val="00B0F0"/>
                </a:solidFill>
              </a:rPr>
              <a:t> กลายเป็น “</a:t>
            </a:r>
            <a:r>
              <a:rPr lang="th-TH" sz="2800" b="1" u="sng" dirty="0">
                <a:solidFill>
                  <a:srgbClr val="00B0F0"/>
                </a:solidFill>
              </a:rPr>
              <a:t>ธรรมประเพณีที่มีชีวิตของการอธิษฐานภาวนา</a:t>
            </a:r>
            <a:r>
              <a:rPr lang="th-TH" sz="2800" b="1" dirty="0">
                <a:solidFill>
                  <a:srgbClr val="00B0F0"/>
                </a:solidFill>
              </a:rPr>
              <a:t>” </a:t>
            </a:r>
            <a:r>
              <a:rPr lang="th-TH" sz="2800" b="1" dirty="0"/>
              <a:t>(2650</a:t>
            </a:r>
            <a:r>
              <a:rPr lang="en-US" sz="2400" dirty="0"/>
              <a:t>; </a:t>
            </a:r>
            <a:r>
              <a:rPr lang="en-US" sz="2200" dirty="0"/>
              <a:t>DV 8</a:t>
            </a:r>
            <a:r>
              <a:rPr lang="th-TH" sz="2800" b="1" dirty="0"/>
              <a:t>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บทนี้ แบ่งเป็น 3 ตอน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/>
              <a:t>เรื่องบ่อเกิด-วิถีทาง-ผู้นำในการอธิษฐานภาวนา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CD7A-F19A-04FA-4242-0B9890CB18F1}"/>
              </a:ext>
            </a:extLst>
          </p:cNvPr>
          <p:cNvSpPr txBox="1">
            <a:spLocks/>
          </p:cNvSpPr>
          <p:nvPr/>
        </p:nvSpPr>
        <p:spPr>
          <a:xfrm>
            <a:off x="-5" y="3492137"/>
            <a:ext cx="3429000" cy="33658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ตอนที่ 3: ผู้นำในการภาวนา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CBB39-579B-2746-8029-D84C88F5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47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5758-AA47-0712-3E55-3742BCCAEA50}"/>
              </a:ext>
            </a:extLst>
          </p:cNvPr>
          <p:cNvSpPr txBox="1">
            <a:spLocks/>
          </p:cNvSpPr>
          <p:nvPr/>
        </p:nvSpPr>
        <p:spPr>
          <a:xfrm>
            <a:off x="5" y="3030583"/>
            <a:ext cx="3936265" cy="3827417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rgbClr val="FF0000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บ่อเกิดของการอธิษฐานภาวนา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วิถีทางของการอธิษฐานภาวนา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 ชีวิตการอธิษฐานภาวนา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การอธิษฐานภาวนาในรูปแบบต่างๆ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อุปสรรคของการอธิษฐานภาวนา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การอธิษฐานภาวนาของพระเยซูเจ้า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0923EE-42AF-D155-9CC1-C00032080B45}"/>
              </a:ext>
            </a:extLst>
          </p:cNvPr>
          <p:cNvSpPr txBox="1">
            <a:spLocks/>
          </p:cNvSpPr>
          <p:nvPr/>
        </p:nvSpPr>
        <p:spPr>
          <a:xfrm>
            <a:off x="4005943" y="0"/>
            <a:ext cx="8186056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ส่วนที่หนึ่ง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การอธิษฐานภาวนาในชีวิต</a:t>
            </a:r>
            <a:r>
              <a:rPr lang="th-TH" sz="3200" b="1" dirty="0" err="1">
                <a:solidFill>
                  <a:srgbClr val="FF0000"/>
                </a:solidFill>
              </a:rPr>
              <a:t>คร</a:t>
            </a:r>
            <a:r>
              <a:rPr lang="th-TH" sz="3200" b="1" dirty="0">
                <a:solidFill>
                  <a:srgbClr val="FF0000"/>
                </a:solidFill>
              </a:rPr>
              <a:t>ิสตชน (2558-2758)</a:t>
            </a:r>
            <a:endParaRPr lang="th-TH" sz="3200" b="1" dirty="0">
              <a:solidFill>
                <a:srgbClr val="FFFF00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4">
                    <a:lumMod val="75000"/>
                  </a:schemeClr>
                </a:solidFill>
              </a:rPr>
              <a:t>1)	การอธิฐานภาวนาคืออะไร? </a:t>
            </a:r>
            <a:r>
              <a:rPr lang="th-TH" sz="2800" b="1" dirty="0"/>
              <a:t>- พระศาสนจักรเริ่มต้นด้วยเรื่องนี้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B0F0"/>
                </a:solidFill>
              </a:rPr>
              <a:t>น.เท</a:t>
            </a:r>
            <a:r>
              <a:rPr lang="th-TH" sz="2800" b="1" dirty="0" err="1">
                <a:solidFill>
                  <a:srgbClr val="00B0F0"/>
                </a:solidFill>
              </a:rPr>
              <a:t>เร</a:t>
            </a:r>
            <a:r>
              <a:rPr lang="th-TH" sz="2800" b="1" dirty="0">
                <a:solidFill>
                  <a:srgbClr val="00B0F0"/>
                </a:solidFill>
              </a:rPr>
              <a:t>ซาแห่งพระกุมารเยซู 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th-TH" sz="2800" b="1" dirty="0">
                <a:solidFill>
                  <a:srgbClr val="FFFF00"/>
                </a:solidFill>
              </a:rPr>
              <a:t> “เป็น</a:t>
            </a:r>
            <a:r>
              <a:rPr lang="th-TH" sz="2800" b="1" u="sng" dirty="0">
                <a:solidFill>
                  <a:srgbClr val="FFFF00"/>
                </a:solidFill>
              </a:rPr>
              <a:t>การยกใจขึ้น</a:t>
            </a:r>
            <a:r>
              <a:rPr lang="th-TH" sz="2800" b="1" dirty="0">
                <a:solidFill>
                  <a:srgbClr val="FFFF00"/>
                </a:solidFill>
              </a:rPr>
              <a:t> – เพ่งมองไปยังสวรรค์”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B0F0"/>
                </a:solidFill>
              </a:rPr>
              <a:t>น.ยอห</a:t>
            </a:r>
            <a:r>
              <a:rPr lang="th-TH" sz="2800" b="1" dirty="0" err="1">
                <a:solidFill>
                  <a:srgbClr val="00B0F0"/>
                </a:solidFill>
              </a:rPr>
              <a:t>์น</a:t>
            </a:r>
            <a:r>
              <a:rPr lang="th-TH" sz="2800" b="1" dirty="0">
                <a:solidFill>
                  <a:srgbClr val="00B0F0"/>
                </a:solidFill>
              </a:rPr>
              <a:t>แห่งดามาซีน </a:t>
            </a:r>
            <a:r>
              <a:rPr lang="en-US" sz="2400" dirty="0">
                <a:solidFill>
                  <a:srgbClr val="00B0F0"/>
                </a:solidFill>
              </a:rPr>
              <a:t>= </a:t>
            </a:r>
            <a:r>
              <a:rPr lang="th-TH" sz="2800" b="1" dirty="0"/>
              <a:t>เพิ่มเติมว่า </a:t>
            </a:r>
            <a:r>
              <a:rPr lang="th-TH" sz="2800" b="1" dirty="0">
                <a:solidFill>
                  <a:srgbClr val="FFFF00"/>
                </a:solidFill>
              </a:rPr>
              <a:t>“</a:t>
            </a:r>
            <a:r>
              <a:rPr lang="th-TH" sz="2800" b="1" u="sng" dirty="0">
                <a:solidFill>
                  <a:srgbClr val="FFFF00"/>
                </a:solidFill>
              </a:rPr>
              <a:t>การยกใจขึ้น</a:t>
            </a:r>
            <a:r>
              <a:rPr lang="th-TH" sz="2800" b="1" dirty="0">
                <a:solidFill>
                  <a:srgbClr val="FFFF00"/>
                </a:solidFill>
              </a:rPr>
              <a:t>ในที่นี้ หมายถึง </a:t>
            </a:r>
            <a:r>
              <a:rPr lang="th-TH" sz="2800" b="1" u="sng" dirty="0">
                <a:solidFill>
                  <a:srgbClr val="FFFF00"/>
                </a:solidFill>
              </a:rPr>
              <a:t>การยกความคิดจิตใจขึ้นหาพระเจ้า </a:t>
            </a:r>
            <a:r>
              <a:rPr lang="th-TH" sz="2800" b="1" dirty="0">
                <a:solidFill>
                  <a:srgbClr val="FFFF00"/>
                </a:solidFill>
              </a:rPr>
              <a:t>หรือ เป็น</a:t>
            </a:r>
            <a:r>
              <a:rPr lang="th-TH" sz="2800" b="1" u="sng" dirty="0">
                <a:solidFill>
                  <a:srgbClr val="FFFF00"/>
                </a:solidFill>
              </a:rPr>
              <a:t>การวอนขอ</a:t>
            </a:r>
            <a:r>
              <a:rPr lang="th-TH" sz="2800" b="1" dirty="0">
                <a:solidFill>
                  <a:srgbClr val="FFFF00"/>
                </a:solidFill>
              </a:rPr>
              <a:t>จากพระเจ้าให้ประทานสิ่งต่างๆ ตามที่</a:t>
            </a:r>
            <a:r>
              <a:rPr lang="th-TH" sz="2800" b="1" u="sng" dirty="0">
                <a:solidFill>
                  <a:srgbClr val="FFFF00"/>
                </a:solidFill>
              </a:rPr>
              <a:t>พอพระทัย</a:t>
            </a:r>
            <a:r>
              <a:rPr lang="th-TH" sz="2800" b="1" dirty="0">
                <a:solidFill>
                  <a:srgbClr val="FFFF00"/>
                </a:solidFill>
              </a:rPr>
              <a:t>” </a:t>
            </a:r>
            <a:r>
              <a:rPr lang="th-TH" sz="2800" b="1" dirty="0"/>
              <a:t>นี่หมายความว่า </a:t>
            </a:r>
            <a:r>
              <a:rPr lang="th-TH" sz="2800" b="1" u="sng" dirty="0">
                <a:solidFill>
                  <a:srgbClr val="FFFF00"/>
                </a:solidFill>
              </a:rPr>
              <a:t>ความสุภาพถ่อมตน</a:t>
            </a:r>
            <a:r>
              <a:rPr lang="th-TH" sz="2800" b="1" dirty="0">
                <a:solidFill>
                  <a:srgbClr val="FFFF00"/>
                </a:solidFill>
              </a:rPr>
              <a:t>ถือเป็นรากฐานของการอธิษฐานภาวนา </a:t>
            </a:r>
            <a:r>
              <a:rPr lang="th-TH" sz="2800" b="1" dirty="0"/>
              <a:t>(</a:t>
            </a:r>
            <a:r>
              <a:rPr lang="th-TH" sz="2800" b="1" u="sng" dirty="0"/>
              <a:t>วอนขอ</a:t>
            </a:r>
            <a:r>
              <a:rPr lang="th-TH" sz="2800" b="1" dirty="0"/>
              <a:t>ด้วย</a:t>
            </a:r>
            <a:r>
              <a:rPr lang="th-TH" sz="2800" b="1" u="sng" dirty="0"/>
              <a:t>ความสุภาพ</a:t>
            </a:r>
            <a:r>
              <a:rPr lang="th-TH" sz="2800" b="1" dirty="0"/>
              <a:t>)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B0F0"/>
                </a:solidFill>
              </a:rPr>
              <a:t>พระเยซูเจ้า 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th-TH" sz="2800" b="1" dirty="0"/>
              <a:t>ตรัสสอนเช่นนี้ในลก. </a:t>
            </a:r>
            <a:r>
              <a:rPr lang="th-TH" sz="2800" b="1" dirty="0">
                <a:solidFill>
                  <a:srgbClr val="FFFF00"/>
                </a:solidFill>
              </a:rPr>
              <a:t>“ผู้ที่</a:t>
            </a:r>
            <a:r>
              <a:rPr lang="th-TH" sz="2800" b="1" u="sng" dirty="0">
                <a:solidFill>
                  <a:srgbClr val="FFFF00"/>
                </a:solidFill>
              </a:rPr>
              <a:t>ถ่อมตนลง</a:t>
            </a:r>
            <a:r>
              <a:rPr lang="th-TH" sz="2800" b="1" dirty="0">
                <a:solidFill>
                  <a:srgbClr val="FFFF00"/>
                </a:solidFill>
              </a:rPr>
              <a:t> ย่อมได้รับการ</a:t>
            </a:r>
            <a:r>
              <a:rPr lang="th-TH" sz="2800" b="1" u="sng" dirty="0">
                <a:solidFill>
                  <a:srgbClr val="FFFF00"/>
                </a:solidFill>
              </a:rPr>
              <a:t>ยกย่</a:t>
            </a:r>
            <a:r>
              <a:rPr lang="th-TH" sz="2800" b="1" dirty="0">
                <a:solidFill>
                  <a:srgbClr val="FFFF00"/>
                </a:solidFill>
              </a:rPr>
              <a:t>อง”</a:t>
            </a:r>
            <a:endParaRPr lang="th-TH" sz="2800" b="1" dirty="0"/>
          </a:p>
          <a:p>
            <a:pPr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B0F0"/>
                </a:solidFill>
              </a:rPr>
              <a:t>สุดท้าย น.ออก</a:t>
            </a:r>
            <a:r>
              <a:rPr lang="th-TH" sz="2800" b="1" dirty="0" err="1">
                <a:solidFill>
                  <a:srgbClr val="00B0F0"/>
                </a:solidFill>
              </a:rPr>
              <a:t>ัส</a:t>
            </a:r>
            <a:r>
              <a:rPr lang="th-TH" sz="2800" b="1" dirty="0">
                <a:solidFill>
                  <a:srgbClr val="00B0F0"/>
                </a:solidFill>
              </a:rPr>
              <a:t>ติน 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th-TH" sz="2800" b="1" dirty="0"/>
              <a:t>อธิบายว่า </a:t>
            </a:r>
            <a:r>
              <a:rPr lang="th-TH" sz="2800" b="1" dirty="0">
                <a:solidFill>
                  <a:srgbClr val="FFFF00"/>
                </a:solidFill>
              </a:rPr>
              <a:t>“</a:t>
            </a:r>
            <a:r>
              <a:rPr lang="th-TH" sz="2800" b="1" u="sng" dirty="0">
                <a:solidFill>
                  <a:srgbClr val="FFFF00"/>
                </a:solidFill>
              </a:rPr>
              <a:t>ความสุภาพถ่อมตนเป็นการเตรียมตัวเพื่อรับสิ่งที่เราวอนขอ</a:t>
            </a:r>
            <a:r>
              <a:rPr lang="th-TH" sz="2800" b="1" dirty="0">
                <a:solidFill>
                  <a:srgbClr val="FFFF00"/>
                </a:solidFill>
              </a:rPr>
              <a:t>โดยไม่ต้องมีอะไรแลกเปลี่ยน มนุษย์เป็นเหมือน</a:t>
            </a:r>
            <a:r>
              <a:rPr lang="th-TH" sz="2800" b="1" u="sng" dirty="0">
                <a:solidFill>
                  <a:srgbClr val="FFFF00"/>
                </a:solidFill>
              </a:rPr>
              <a:t>ขอทาน</a:t>
            </a:r>
            <a:r>
              <a:rPr lang="th-TH" sz="2800" b="1" dirty="0">
                <a:solidFill>
                  <a:srgbClr val="FFFF00"/>
                </a:solidFill>
              </a:rPr>
              <a:t>ต่อหน้าพระเจ้า ที่สำคัญ-พระเจ้าก็</a:t>
            </a:r>
            <a:r>
              <a:rPr lang="th-TH" sz="2800" b="1" u="sng" dirty="0">
                <a:solidFill>
                  <a:srgbClr val="FFFF00"/>
                </a:solidFill>
              </a:rPr>
              <a:t>พร้อมที่จะฟัง</a:t>
            </a:r>
            <a:r>
              <a:rPr lang="th-TH" sz="2800" b="1" dirty="0">
                <a:solidFill>
                  <a:srgbClr val="FFFF00"/>
                </a:solidFill>
              </a:rPr>
              <a:t>คำภาวนาของเรา”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9D00F-21B0-F943-7E51-0AF5214D6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" r="6759"/>
          <a:stretch/>
        </p:blipFill>
        <p:spPr>
          <a:xfrm>
            <a:off x="-1" y="0"/>
            <a:ext cx="3936265" cy="29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26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9144CD4-67CE-3B41-F9AF-8681DE7B7556}"/>
              </a:ext>
            </a:extLst>
          </p:cNvPr>
          <p:cNvSpPr txBox="1">
            <a:spLocks/>
          </p:cNvSpPr>
          <p:nvPr/>
        </p:nvSpPr>
        <p:spPr>
          <a:xfrm>
            <a:off x="3500846" y="0"/>
            <a:ext cx="8691153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400" b="1" dirty="0">
                <a:solidFill>
                  <a:srgbClr val="C00000"/>
                </a:solidFill>
              </a:rPr>
              <a:t>ตอนที่ 1: บ่อเกิดของการอธิษฐานภาวนา (2652-2654)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พระศาสนจักร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/>
              <a:t>พูดเปรียบเทียบว่า ในชีวิต</a:t>
            </a:r>
            <a:r>
              <a:rPr lang="th-TH" sz="2800" b="1" dirty="0" err="1"/>
              <a:t>คร</a:t>
            </a:r>
            <a:r>
              <a:rPr lang="th-TH" sz="2800" b="1" dirty="0"/>
              <a:t>ิสตชนมี </a:t>
            </a:r>
            <a:r>
              <a:rPr lang="th-TH" sz="2800" b="1" u="sng" dirty="0">
                <a:solidFill>
                  <a:srgbClr val="FFFF00"/>
                </a:solidFill>
              </a:rPr>
              <a:t>ธารน้ำ</a:t>
            </a:r>
            <a:r>
              <a:rPr lang="th-TH" sz="2800" b="1" dirty="0">
                <a:solidFill>
                  <a:srgbClr val="FFFF00"/>
                </a:solidFill>
              </a:rPr>
              <a:t>ที่ไหลออกมาจาก</a:t>
            </a:r>
            <a:r>
              <a:rPr lang="th-TH" sz="2800" b="1" u="sng" dirty="0">
                <a:solidFill>
                  <a:srgbClr val="FFFF00"/>
                </a:solidFill>
              </a:rPr>
              <a:t>ตาน้ำ (</a:t>
            </a:r>
            <a:r>
              <a:rPr lang="th-TH" sz="2800" b="1" dirty="0">
                <a:solidFill>
                  <a:srgbClr val="FFFF00"/>
                </a:solidFill>
              </a:rPr>
              <a:t>พระ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ิสตเจ้า) </a:t>
            </a:r>
            <a:r>
              <a:rPr lang="th-TH" sz="2800" b="1" dirty="0"/>
              <a:t>และ </a:t>
            </a:r>
            <a:r>
              <a:rPr lang="th-TH" sz="2800" b="1" u="sng" dirty="0">
                <a:solidFill>
                  <a:srgbClr val="FFFF00"/>
                </a:solidFill>
              </a:rPr>
              <a:t>ธารน้ำนี้คือพระจิตเจ้า </a:t>
            </a:r>
            <a:r>
              <a:rPr lang="th-TH" sz="2800" b="1" dirty="0"/>
              <a:t>ซึ่งเป็นธารน้ำที่ไหลริน </a:t>
            </a:r>
            <a:r>
              <a:rPr lang="th-TH" sz="2800" b="1" dirty="0">
                <a:solidFill>
                  <a:srgbClr val="FFFF00"/>
                </a:solidFill>
              </a:rPr>
              <a:t>“</a:t>
            </a:r>
            <a:r>
              <a:rPr lang="th-TH" sz="2800" b="1" u="sng" dirty="0">
                <a:solidFill>
                  <a:srgbClr val="FFFF00"/>
                </a:solidFill>
              </a:rPr>
              <a:t>เพื่อชีวิตนิรันดร</a:t>
            </a:r>
            <a:r>
              <a:rPr lang="th-TH" sz="2800" b="1" dirty="0">
                <a:solidFill>
                  <a:srgbClr val="FFFF00"/>
                </a:solidFill>
              </a:rPr>
              <a:t>” ในใจของผู้อธิษฐานภาวนา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พระจิตเจ้านี้ </a:t>
            </a:r>
            <a:r>
              <a:rPr lang="en-US" sz="2800" dirty="0">
                <a:solidFill>
                  <a:srgbClr val="FF0000"/>
                </a:solidFill>
              </a:rPr>
              <a:t>=</a:t>
            </a:r>
            <a:r>
              <a:rPr lang="th-TH" sz="2800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จึงเป็น</a:t>
            </a:r>
            <a:r>
              <a:rPr lang="th-TH" sz="2800" b="1" u="sng" dirty="0">
                <a:solidFill>
                  <a:srgbClr val="00B0F0"/>
                </a:solidFill>
              </a:rPr>
              <a:t>ผู้สอน</a:t>
            </a:r>
            <a:r>
              <a:rPr lang="th-TH" sz="2800" b="1" dirty="0">
                <a:solidFill>
                  <a:srgbClr val="00B0F0"/>
                </a:solidFill>
              </a:rPr>
              <a:t>บรรดาบุตรของพระเจ้า</a:t>
            </a:r>
            <a:r>
              <a:rPr lang="th-TH" sz="2800" b="1" u="sng" dirty="0">
                <a:solidFill>
                  <a:srgbClr val="00B0F0"/>
                </a:solidFill>
              </a:rPr>
              <a:t>ในพระศาสนจักร</a:t>
            </a:r>
            <a:r>
              <a:rPr lang="th-TH" sz="2800" b="1" dirty="0">
                <a:solidFill>
                  <a:srgbClr val="00B0F0"/>
                </a:solidFill>
              </a:rPr>
              <a:t>ให้อธิษฐานภาวนา โดยมีบ่อเกิดจากสิ่งต่างๆ ต่อไปนี้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F0"/>
                </a:solidFill>
              </a:rPr>
              <a:t>	</a:t>
            </a:r>
            <a:r>
              <a:rPr lang="th-TH" sz="2800" b="1" dirty="0">
                <a:solidFill>
                  <a:srgbClr val="FFFF00"/>
                </a:solidFill>
              </a:rPr>
              <a:t>1)	จาก</a:t>
            </a:r>
            <a:r>
              <a:rPr lang="th-TH" sz="2800" b="1" u="sng" dirty="0">
                <a:solidFill>
                  <a:srgbClr val="FFFF00"/>
                </a:solidFill>
              </a:rPr>
              <a:t>พระวาจาของพระเจ้า</a:t>
            </a:r>
            <a:r>
              <a:rPr lang="th-TH" sz="2800" b="1" dirty="0">
                <a:solidFill>
                  <a:srgbClr val="FFFF00"/>
                </a:solidFill>
              </a:rPr>
              <a:t>ที่บรรจุอยู่ในพระคัมภีร์ </a:t>
            </a:r>
            <a:r>
              <a:rPr lang="th-TH" sz="2800" b="1" dirty="0"/>
              <a:t>พระศาสนจักรจึงเตือน		อย่างหนักแน่นเป็นพิเศษให้</a:t>
            </a:r>
            <a:r>
              <a:rPr lang="th-TH" sz="2800" b="1" dirty="0" err="1"/>
              <a:t>คร</a:t>
            </a:r>
            <a:r>
              <a:rPr lang="th-TH" sz="2800" b="1" dirty="0"/>
              <a:t>ิสตชนทั้งหลายได้</a:t>
            </a:r>
            <a:r>
              <a:rPr lang="th-TH" sz="2800" b="1" dirty="0">
                <a:solidFill>
                  <a:srgbClr val="FFFF00"/>
                </a:solidFill>
              </a:rPr>
              <a:t>อ่านพระคัมภีร์บ่อยๆ 			เพื่อจะได้สนทนากับพระเจ้า ภายใต้การนำของพระจิตเจ้า </a:t>
            </a:r>
            <a:r>
              <a:rPr lang="th-TH" sz="2800" b="1" dirty="0"/>
              <a:t>เพราะว่า </a:t>
            </a:r>
            <a:r>
              <a:rPr lang="th-TH" sz="2800" b="1" i="1" dirty="0">
                <a:solidFill>
                  <a:srgbClr val="FFC000"/>
                </a:solidFill>
              </a:rPr>
              <a:t>“เรา		พูดกับพระเจ้าเมื่อเราภาวนา แต่เราฟังพระองค์ เมื่อเราอ่านพระวาจา” </a:t>
            </a:r>
            <a:r>
              <a:rPr lang="th-TH" sz="2800" b="1" i="1" dirty="0">
                <a:solidFill>
                  <a:schemeClr val="accent6"/>
                </a:solidFill>
              </a:rPr>
              <a:t>			</a:t>
            </a:r>
            <a:r>
              <a:rPr lang="th-TH" sz="2800" b="1" dirty="0"/>
              <a:t>(</a:t>
            </a:r>
            <a:r>
              <a:rPr lang="en-US" sz="2000" dirty="0"/>
              <a:t>DV 25)</a:t>
            </a:r>
            <a:r>
              <a:rPr lang="th-TH" sz="2800" b="1" dirty="0">
                <a:solidFill>
                  <a:srgbClr val="00B0F0"/>
                </a:solidFill>
              </a:rPr>
              <a:t> </a:t>
            </a:r>
            <a:r>
              <a:rPr lang="th-TH" sz="2800" b="1" u="sng" dirty="0">
                <a:solidFill>
                  <a:srgbClr val="FFFF00"/>
                </a:solidFill>
              </a:rPr>
              <a:t>บรรดาปิตาจาร</a:t>
            </a:r>
            <a:r>
              <a:rPr lang="th-TH" sz="2800" b="1" u="sng" dirty="0" err="1">
                <a:solidFill>
                  <a:srgbClr val="FFFF00"/>
                </a:solidFill>
              </a:rPr>
              <a:t>ย์</a:t>
            </a:r>
            <a:r>
              <a:rPr lang="th-TH" sz="2800" b="1" dirty="0">
                <a:solidFill>
                  <a:srgbClr val="FFFF00"/>
                </a:solidFill>
              </a:rPr>
              <a:t>ผู้สอนเรื่องชีวิตจิตจึงกล่าวว่า </a:t>
            </a:r>
            <a:r>
              <a:rPr lang="th-TH" sz="2800" b="1" i="1" dirty="0">
                <a:solidFill>
                  <a:srgbClr val="FFC000"/>
                </a:solidFill>
              </a:rPr>
              <a:t>“จงแสวงหาโดย			การอ่าน และท่านจะพบเมื่อไตร่ตรอง จงเคาะด้วยการอธิษฐานภาวนา 			และพระเจ้าจะทรงเปิดใจให้ท่านโดยการเพ่งฌาน”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E9749E-F137-E2B7-A633-F7FAF819EBEF}"/>
              </a:ext>
            </a:extLst>
          </p:cNvPr>
          <p:cNvSpPr txBox="1">
            <a:spLocks/>
          </p:cNvSpPr>
          <p:nvPr/>
        </p:nvSpPr>
        <p:spPr>
          <a:xfrm>
            <a:off x="-5" y="3492137"/>
            <a:ext cx="3429000" cy="33658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พระวาจาของพระเจ้า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พิธีกรรมของพระศาสนจักร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คุณธรรมเกี่ยวกับพระเจ้า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3: ผู้นำในการภาวนา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37E1E-3A72-973B-E6EB-21D1F045E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87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4EF38-106E-628C-31CA-14F9DB91B58D}"/>
              </a:ext>
            </a:extLst>
          </p:cNvPr>
          <p:cNvSpPr txBox="1">
            <a:spLocks/>
          </p:cNvSpPr>
          <p:nvPr/>
        </p:nvSpPr>
        <p:spPr>
          <a:xfrm>
            <a:off x="3500846" y="0"/>
            <a:ext cx="8691153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600" b="1" dirty="0">
                <a:solidFill>
                  <a:srgbClr val="00B0F0"/>
                </a:solidFill>
              </a:rPr>
              <a:t>2)	จาก</a:t>
            </a:r>
            <a:r>
              <a:rPr lang="th-TH" sz="2600" b="1" u="sng" dirty="0">
                <a:solidFill>
                  <a:srgbClr val="00B0F0"/>
                </a:solidFill>
              </a:rPr>
              <a:t>พิธีกรรมของ</a:t>
            </a:r>
            <a:r>
              <a:rPr lang="th-TH" sz="2600" b="1" dirty="0">
                <a:solidFill>
                  <a:srgbClr val="00B0F0"/>
                </a:solidFill>
              </a:rPr>
              <a:t>พระศาสนจักร </a:t>
            </a:r>
            <a:r>
              <a:rPr lang="en-US" sz="2600" dirty="0">
                <a:solidFill>
                  <a:srgbClr val="00B0F0"/>
                </a:solidFill>
              </a:rPr>
              <a:t>=</a:t>
            </a:r>
            <a:r>
              <a:rPr lang="en-US" sz="2600" b="1" dirty="0">
                <a:solidFill>
                  <a:srgbClr val="00B0F0"/>
                </a:solidFill>
              </a:rPr>
              <a:t> </a:t>
            </a:r>
            <a:r>
              <a:rPr lang="th-TH" sz="2600" b="1" dirty="0">
                <a:solidFill>
                  <a:srgbClr val="00B0F0"/>
                </a:solidFill>
              </a:rPr>
              <a:t>เหตุเพราะ</a:t>
            </a:r>
            <a:r>
              <a:rPr lang="th-TH" sz="2600" b="1" dirty="0"/>
              <a:t>ในพิธีกรรมของพระศาสนจักร</a:t>
            </a:r>
            <a:r>
              <a:rPr lang="th-TH" sz="2600" b="1" dirty="0">
                <a:solidFill>
                  <a:srgbClr val="00B0F0"/>
                </a:solidFill>
              </a:rPr>
              <a:t>มีเรื่อง 	</a:t>
            </a:r>
            <a:r>
              <a:rPr lang="th-TH" sz="2600" b="1" u="sng" dirty="0">
                <a:solidFill>
                  <a:srgbClr val="00B0F0"/>
                </a:solidFill>
              </a:rPr>
              <a:t>พระธรรมล้ำลึกเรื่องความรอดพ้น</a:t>
            </a:r>
            <a:r>
              <a:rPr lang="th-TH" sz="2600" b="1" dirty="0">
                <a:solidFill>
                  <a:srgbClr val="00B0F0"/>
                </a:solidFill>
              </a:rPr>
              <a:t>และได้รับการเผยแผ่ต่อไปในใจที่ภาวนา </a:t>
            </a:r>
            <a:r>
              <a:rPr lang="th-TH" sz="2600" b="1" u="sng" dirty="0">
                <a:solidFill>
                  <a:srgbClr val="00B0F0"/>
                </a:solidFill>
              </a:rPr>
              <a:t>ปิตา</a:t>
            </a:r>
            <a:r>
              <a:rPr lang="th-TH" sz="2600" b="1" dirty="0">
                <a:solidFill>
                  <a:srgbClr val="00B0F0"/>
                </a:solidFill>
              </a:rPr>
              <a:t>	</a:t>
            </a:r>
            <a:r>
              <a:rPr lang="th-TH" sz="2600" b="1" u="sng" dirty="0">
                <a:solidFill>
                  <a:srgbClr val="00B0F0"/>
                </a:solidFill>
              </a:rPr>
              <a:t>จาร</a:t>
            </a:r>
            <a:r>
              <a:rPr lang="th-TH" sz="2600" b="1" u="sng" dirty="0" err="1">
                <a:solidFill>
                  <a:srgbClr val="00B0F0"/>
                </a:solidFill>
              </a:rPr>
              <a:t>ย์</a:t>
            </a:r>
            <a:r>
              <a:rPr lang="th-TH" sz="2600" b="1" dirty="0"/>
              <a:t>ผู้สอนเรื่องชีวิตจิต</a:t>
            </a:r>
            <a:r>
              <a:rPr lang="th-TH" sz="2600" b="1" dirty="0">
                <a:solidFill>
                  <a:srgbClr val="00B0F0"/>
                </a:solidFill>
              </a:rPr>
              <a:t>เปรียบ</a:t>
            </a:r>
            <a:r>
              <a:rPr lang="th-TH" sz="2600" b="1" u="sng" dirty="0">
                <a:solidFill>
                  <a:srgbClr val="00B0F0"/>
                </a:solidFill>
              </a:rPr>
              <a:t>ใจ</a:t>
            </a:r>
            <a:r>
              <a:rPr lang="th-TH" sz="2600" b="1" dirty="0">
                <a:solidFill>
                  <a:srgbClr val="00B0F0"/>
                </a:solidFill>
              </a:rPr>
              <a:t>ของเราว่าเป็นเหมือนกับ</a:t>
            </a:r>
            <a:r>
              <a:rPr lang="th-TH" sz="2600" b="1" u="sng" dirty="0">
                <a:solidFill>
                  <a:srgbClr val="00B0F0"/>
                </a:solidFill>
              </a:rPr>
              <a:t>พระแท่นบูชา </a:t>
            </a:r>
            <a:r>
              <a:rPr lang="th-TH" sz="2600" b="1" dirty="0"/>
              <a:t>การ	อธิษฐานภาวนาเป็นการทำให้พิธีกรรมศักดิ์สิทธิ์เข้ามาอยู่ในใจเป็นของเรา และดังนี้ </a:t>
            </a:r>
            <a:r>
              <a:rPr lang="th-TH" sz="2600" b="1" dirty="0">
                <a:solidFill>
                  <a:srgbClr val="00B0F0"/>
                </a:solidFill>
              </a:rPr>
              <a:t>	</a:t>
            </a:r>
            <a:r>
              <a:rPr lang="th-TH" sz="2600" b="1" u="sng" dirty="0">
                <a:solidFill>
                  <a:srgbClr val="00B0F0"/>
                </a:solidFill>
              </a:rPr>
              <a:t>การอธิษฐานภาวนา แม้จะเกิดขึ้น “ในห้องส่วนตัว” ก็ถือเป็นการอธิษฐานภาวนา</a:t>
            </a:r>
            <a:r>
              <a:rPr lang="th-TH" sz="2600" b="1" dirty="0">
                <a:solidFill>
                  <a:srgbClr val="00B0F0"/>
                </a:solidFill>
              </a:rPr>
              <a:t>	</a:t>
            </a:r>
            <a:r>
              <a:rPr lang="th-TH" sz="2600" b="1" u="sng" dirty="0">
                <a:solidFill>
                  <a:srgbClr val="00B0F0"/>
                </a:solidFill>
              </a:rPr>
              <a:t>ของพระศาสนจักรเสมอ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600" b="1" dirty="0">
                <a:solidFill>
                  <a:srgbClr val="FFFF00"/>
                </a:solidFill>
              </a:rPr>
              <a:t>3)	จาก</a:t>
            </a:r>
            <a:r>
              <a:rPr lang="th-TH" sz="2600" b="1" u="sng" dirty="0">
                <a:solidFill>
                  <a:srgbClr val="FFFF00"/>
                </a:solidFill>
              </a:rPr>
              <a:t>คุณธรรมความเชื่อ ความหวัง และความรัก </a:t>
            </a:r>
            <a:r>
              <a:rPr lang="en-US" sz="2400" dirty="0">
                <a:solidFill>
                  <a:srgbClr val="FFFF00"/>
                </a:solidFill>
              </a:rPr>
              <a:t>= </a:t>
            </a:r>
            <a:r>
              <a:rPr lang="th-TH" sz="2600" b="1" dirty="0">
                <a:solidFill>
                  <a:srgbClr val="FFFF00"/>
                </a:solidFill>
              </a:rPr>
              <a:t>ล้วนเป็นบ่อเกิดของการอธิษฐาน	ภาวนาทั้งสิ้น </a:t>
            </a:r>
            <a:r>
              <a:rPr lang="th-TH" sz="2600" b="1" dirty="0"/>
              <a:t>กล่าวคือ </a:t>
            </a:r>
            <a:r>
              <a:rPr lang="th-TH" sz="2600" b="1" dirty="0">
                <a:solidFill>
                  <a:srgbClr val="FFFF00"/>
                </a:solidFill>
              </a:rPr>
              <a:t>เพราะ...เรามีความเชื่อในพระเจ้า เราจึงอธิษฐานภาวนาต่อ	พระเจ้า เพราะ...เรามีความหวังในพระเจ้า เราจึงอธิษฐานภาวนาต่อพระเจ้า และ	เพราะ...เรารักพระเจ้า เราจึงอธิษฐานภาวนาต่อพระเจ้า </a:t>
            </a:r>
            <a:r>
              <a:rPr lang="th-TH" sz="2600" b="1" dirty="0"/>
              <a:t>ซึ่งทั้งหมดนี้ </a:t>
            </a:r>
            <a:r>
              <a:rPr lang="th-TH" sz="2600" b="1" dirty="0">
                <a:solidFill>
                  <a:srgbClr val="FFFF00"/>
                </a:solidFill>
              </a:rPr>
              <a:t>เกิดขึ้นภายใต้	การนำของ</a:t>
            </a:r>
            <a:r>
              <a:rPr lang="th-TH" sz="2600" b="1" u="sng" dirty="0">
                <a:solidFill>
                  <a:srgbClr val="FFFF00"/>
                </a:solidFill>
              </a:rPr>
              <a:t>พระจิตเจ้า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600" b="1" dirty="0">
                <a:solidFill>
                  <a:srgbClr val="00B0F0"/>
                </a:solidFill>
              </a:rPr>
              <a:t>4)	</a:t>
            </a:r>
            <a:r>
              <a:rPr lang="th-TH" sz="2600" b="1" u="sng" dirty="0">
                <a:solidFill>
                  <a:srgbClr val="00B0F0"/>
                </a:solidFill>
              </a:rPr>
              <a:t>พระศาสนจักรจึงสรุป</a:t>
            </a:r>
            <a:r>
              <a:rPr lang="th-TH" sz="2600" b="1" dirty="0">
                <a:solidFill>
                  <a:srgbClr val="00B0F0"/>
                </a:solidFill>
              </a:rPr>
              <a:t>ในข้อ 2659-2660 ว่า </a:t>
            </a:r>
            <a:r>
              <a:rPr lang="en-US" sz="2600" dirty="0"/>
              <a:t>=</a:t>
            </a:r>
            <a:r>
              <a:rPr lang="en-US" sz="2600" b="1" dirty="0"/>
              <a:t> </a:t>
            </a:r>
            <a:r>
              <a:rPr lang="th-TH" sz="2600" b="1" dirty="0">
                <a:solidFill>
                  <a:srgbClr val="00B0F0"/>
                </a:solidFill>
              </a:rPr>
              <a:t>ในเมื่อพระเยซูเจ้าทรงประทาน	พระจิตของพระองค์ให้เราเสมอ-</a:t>
            </a:r>
            <a:r>
              <a:rPr lang="th-TH" sz="2600" b="1" dirty="0"/>
              <a:t>ในเหตุการณ์ต่างๆ ของแต่ละวัน-เราจึงพบ	พระองค์ได้ทุกวัน </a:t>
            </a:r>
            <a:r>
              <a:rPr lang="th-TH" sz="2600" b="1" dirty="0">
                <a:solidFill>
                  <a:srgbClr val="00B0F0"/>
                </a:solidFill>
              </a:rPr>
              <a:t>ไม่ใช่เมื่อวานนี้หรือพรุ่งนี้ แต่ “</a:t>
            </a:r>
            <a:r>
              <a:rPr lang="th-TH" sz="2600" b="1" u="sng" dirty="0">
                <a:solidFill>
                  <a:srgbClr val="00B0F0"/>
                </a:solidFill>
              </a:rPr>
              <a:t>วันนี้</a:t>
            </a:r>
            <a:r>
              <a:rPr lang="th-TH" sz="2600" b="1" dirty="0">
                <a:solidFill>
                  <a:srgbClr val="00B0F0"/>
                </a:solidFill>
              </a:rPr>
              <a:t>” </a:t>
            </a:r>
            <a:r>
              <a:rPr lang="th-TH" sz="2600" b="1" dirty="0"/>
              <a:t>ดังนั้น</a:t>
            </a:r>
            <a:r>
              <a:rPr lang="th-TH" sz="2600" b="1" dirty="0">
                <a:solidFill>
                  <a:srgbClr val="FFFF00"/>
                </a:solidFill>
              </a:rPr>
              <a:t> </a:t>
            </a:r>
            <a:r>
              <a:rPr lang="th-TH" sz="2600" b="1" dirty="0">
                <a:solidFill>
                  <a:srgbClr val="00B0F0"/>
                </a:solidFill>
              </a:rPr>
              <a:t>เราจึงสามารถ	อธิษฐานภาวนาได้ทุกวัน-ในเหตุการณ์ของแต่ละวัน </a:t>
            </a:r>
            <a:r>
              <a:rPr lang="th-TH" sz="2600" b="1" dirty="0"/>
              <a:t>-/-</a:t>
            </a:r>
            <a:endParaRPr lang="th-TH" sz="2600" b="1" u="sng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1728C1-71BA-CDD2-5FB4-84C3E386B4DF}"/>
              </a:ext>
            </a:extLst>
          </p:cNvPr>
          <p:cNvSpPr txBox="1">
            <a:spLocks/>
          </p:cNvSpPr>
          <p:nvPr/>
        </p:nvSpPr>
        <p:spPr>
          <a:xfrm>
            <a:off x="-5" y="3492137"/>
            <a:ext cx="3429000" cy="33658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พระวาจาของพระเจ้า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พิธีกรรมของพระศาสนจักร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คุณธรรมเกี่ยวกับพระเจ้า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ในวันนี้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3: ผู้นำในการภาวนา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48D09-5F07-C4F2-A30D-F9FB1D0D3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25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93FBBF-CC3C-C847-6A92-150425EACB41}"/>
              </a:ext>
            </a:extLst>
          </p:cNvPr>
          <p:cNvSpPr txBox="1">
            <a:spLocks/>
          </p:cNvSpPr>
          <p:nvPr/>
        </p:nvSpPr>
        <p:spPr>
          <a:xfrm>
            <a:off x="3509554" y="0"/>
            <a:ext cx="868244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C00000"/>
                </a:solidFill>
              </a:rPr>
              <a:t>ตอนที่ 2: วิถีทางของการอธิษฐานภาวนา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700" b="1" dirty="0">
                <a:solidFill>
                  <a:srgbClr val="FF0000"/>
                </a:solidFill>
              </a:rPr>
              <a:t>ตอนนี้ </a:t>
            </a:r>
            <a:r>
              <a:rPr lang="en-US" sz="2700" dirty="0">
                <a:solidFill>
                  <a:srgbClr val="FF0000"/>
                </a:solidFill>
              </a:rPr>
              <a:t>=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th-TH" sz="2700" b="1" dirty="0"/>
              <a:t>พูดถึง</a:t>
            </a:r>
            <a:r>
              <a:rPr lang="th-TH" sz="2700" b="1" dirty="0">
                <a:solidFill>
                  <a:srgbClr val="FFFF00"/>
                </a:solidFill>
              </a:rPr>
              <a:t>พระศาสนจักรแต่ละแห่งว่ามีรูปแบบการภาวนาที่แตกต่างกัน</a:t>
            </a:r>
            <a:r>
              <a:rPr lang="th-TH" sz="2700" b="1" dirty="0"/>
              <a:t> เช่น การใช้ถ้อยคำ ทำนองเพลง ท่าทาง และรูปภาพศักดิ์สิทธิ์ ทั้งหมดนี้</a:t>
            </a:r>
            <a:r>
              <a:rPr lang="th-TH" sz="2700" b="1" dirty="0">
                <a:solidFill>
                  <a:srgbClr val="FFFF00"/>
                </a:solidFill>
              </a:rPr>
              <a:t>เป็นหน้าที่ผู้มีอำนาจสอนของพระศาสนจักรที่จะพิจารณาแนวทางของการภาวนาเหล่านี้ว่าซื่อสัตย์สอดคล้องกับธรรมประเพณีความเชื่อที่ได้รับตกทอดมาหรือไม่</a:t>
            </a:r>
            <a:r>
              <a:rPr lang="th-TH" sz="2700" b="1" dirty="0"/>
              <a:t> รวมถึง</a:t>
            </a:r>
            <a:r>
              <a:rPr lang="th-TH" sz="2700" b="1" dirty="0">
                <a:solidFill>
                  <a:srgbClr val="FFFF00"/>
                </a:solidFill>
              </a:rPr>
              <a:t>มีหน้าที่อธิบายความหมายของบทภาวนา</a:t>
            </a:r>
            <a:r>
              <a:rPr lang="th-TH" sz="2700" b="1" dirty="0"/>
              <a:t>เหล่านี้ด้วย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700" b="1" dirty="0">
                <a:solidFill>
                  <a:srgbClr val="FF0000"/>
                </a:solidFill>
              </a:rPr>
              <a:t>ในธรรมประเพณีการภาวนาของพระศาสนจักร </a:t>
            </a:r>
            <a:r>
              <a:rPr lang="en-US" sz="2700" dirty="0">
                <a:solidFill>
                  <a:srgbClr val="FF0000"/>
                </a:solidFill>
              </a:rPr>
              <a:t>=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th-TH" sz="2700" b="1" dirty="0">
                <a:solidFill>
                  <a:srgbClr val="00B0F0"/>
                </a:solidFill>
              </a:rPr>
              <a:t>มี </a:t>
            </a:r>
            <a:r>
              <a:rPr lang="th-TH" sz="2700" b="1" u="sng" dirty="0">
                <a:solidFill>
                  <a:srgbClr val="00B0F0"/>
                </a:solidFill>
              </a:rPr>
              <a:t>4 วิถีทาง </a:t>
            </a:r>
            <a:r>
              <a:rPr lang="th-TH" sz="2700" b="1" dirty="0">
                <a:solidFill>
                  <a:srgbClr val="00B0F0"/>
                </a:solidFill>
              </a:rPr>
              <a:t>คือ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700" b="1" dirty="0"/>
              <a:t>	</a:t>
            </a:r>
            <a:r>
              <a:rPr lang="th-TH" sz="2700" b="1" dirty="0">
                <a:solidFill>
                  <a:srgbClr val="00B0F0"/>
                </a:solidFill>
              </a:rPr>
              <a:t>1)	การภาวนาที่มุ่งหาพระเจ้าพระบิดาโดยตรง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700" b="1" dirty="0">
                <a:solidFill>
                  <a:srgbClr val="00B0F0"/>
                </a:solidFill>
              </a:rPr>
              <a:t>	2)	การภาวนาต่อพระบุตรเยซู</a:t>
            </a:r>
            <a:r>
              <a:rPr lang="th-TH" sz="2700" b="1" dirty="0" err="1">
                <a:solidFill>
                  <a:srgbClr val="00B0F0"/>
                </a:solidFill>
              </a:rPr>
              <a:t>คร</a:t>
            </a:r>
            <a:r>
              <a:rPr lang="th-TH" sz="2700" b="1" dirty="0">
                <a:solidFill>
                  <a:srgbClr val="00B0F0"/>
                </a:solidFill>
              </a:rPr>
              <a:t>ิสตเจ้า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700" b="1" dirty="0">
                <a:solidFill>
                  <a:srgbClr val="00B0F0"/>
                </a:solidFill>
              </a:rPr>
              <a:t>	3)	การภาวนาต่อพระจิตเจ้า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700" b="1" dirty="0">
                <a:solidFill>
                  <a:srgbClr val="00B0F0"/>
                </a:solidFill>
              </a:rPr>
              <a:t>	4)	การภาวนาต่อพระนางมารี</a:t>
            </a:r>
            <a:r>
              <a:rPr lang="th-TH" sz="2700" b="1" dirty="0" err="1">
                <a:solidFill>
                  <a:srgbClr val="00B0F0"/>
                </a:solidFill>
              </a:rPr>
              <a:t>ย์แ</a:t>
            </a:r>
            <a:r>
              <a:rPr lang="th-TH" sz="2700" b="1" dirty="0">
                <a:solidFill>
                  <a:srgbClr val="00B0F0"/>
                </a:solidFill>
              </a:rPr>
              <a:t>ละร่วมกับพระนางมารี</a:t>
            </a:r>
            <a:r>
              <a:rPr lang="th-TH" sz="2700" b="1" dirty="0" err="1">
                <a:solidFill>
                  <a:srgbClr val="00B0F0"/>
                </a:solidFill>
              </a:rPr>
              <a:t>ย์</a:t>
            </a:r>
            <a:endParaRPr lang="th-TH" sz="27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F78CA-5FCE-583D-6B4F-44F4D8A07101}"/>
              </a:ext>
            </a:extLst>
          </p:cNvPr>
          <p:cNvSpPr txBox="1">
            <a:spLocks/>
          </p:cNvSpPr>
          <p:nvPr/>
        </p:nvSpPr>
        <p:spPr>
          <a:xfrm>
            <a:off x="-6" y="3492137"/>
            <a:ext cx="3429001" cy="33658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การภาวนาต่อพระบิดาโดยตรง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การภาวนาต่อพระเยซูเจ้า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การภาวนาต่อพระจิตเจ้า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การภาวนาต่อ-ร่วมกับ-มารี</a:t>
            </a:r>
            <a:r>
              <a:rPr lang="th-TH" b="1" dirty="0" err="1">
                <a:solidFill>
                  <a:srgbClr val="FF0000"/>
                </a:solidFill>
              </a:rPr>
              <a:t>ย์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3: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23599-283D-4775-183C-A8B7D6336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85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ED1B298-66CD-AA6E-0825-C74E444E7DB6}"/>
              </a:ext>
            </a:extLst>
          </p:cNvPr>
          <p:cNvSpPr txBox="1">
            <a:spLocks/>
          </p:cNvSpPr>
          <p:nvPr/>
        </p:nvSpPr>
        <p:spPr>
          <a:xfrm>
            <a:off x="3518264" y="0"/>
            <a:ext cx="8673736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C00000"/>
                </a:solidFill>
              </a:rPr>
              <a:t>1)	การอธิษฐานภาวนาต่อพระบิดาโดยตรง (2664)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ในพระนามของพระเยซูเจ้า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/>
              <a:t>ความจริงคือ </a:t>
            </a:r>
            <a:r>
              <a:rPr lang="th-TH" sz="2800" b="1" dirty="0">
                <a:solidFill>
                  <a:srgbClr val="FFFF00"/>
                </a:solidFill>
              </a:rPr>
              <a:t>ไม่มีคำอธิษฐานภาวนาใดของเรามนุษย์จะไปถึงพระเจ้าพระบิดาได้ นอกจากเราจะภาวนา “</a:t>
            </a:r>
            <a:r>
              <a:rPr lang="th-TH" sz="2800" b="1" u="sng" dirty="0">
                <a:solidFill>
                  <a:srgbClr val="FFFF00"/>
                </a:solidFill>
              </a:rPr>
              <a:t>ในพระนาม</a:t>
            </a:r>
            <a:r>
              <a:rPr lang="th-TH" sz="2800" b="1" dirty="0">
                <a:solidFill>
                  <a:srgbClr val="FFFF00"/>
                </a:solidFill>
              </a:rPr>
              <a:t>” ของพระเยซูเจ้า </a:t>
            </a:r>
            <a:r>
              <a:rPr lang="th-TH" sz="2800" b="1" dirty="0"/>
              <a:t>และ</a:t>
            </a:r>
            <a:r>
              <a:rPr lang="th-TH" sz="2800" b="1" dirty="0">
                <a:solidFill>
                  <a:srgbClr val="FFFF00"/>
                </a:solidFill>
              </a:rPr>
              <a:t>นี่เป็นสิ่งที่พระเยซูเจ้าทรงเปิดเผย-สอน-แนะนำไว้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การอธิษฐานภาวนามุ่งพระเจ้าพระบิดาโดยตรงจึงทำได้และพระเยซูเจ้าก็ทรงแนะนำไว้เช่นกัน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เพียงแต่ต้องอธิษฐานภาวนา “</a:t>
            </a:r>
            <a:r>
              <a:rPr lang="th-TH" sz="2800" b="1" u="sng" dirty="0">
                <a:solidFill>
                  <a:srgbClr val="00B0F0"/>
                </a:solidFill>
              </a:rPr>
              <a:t>ในพระนาม</a:t>
            </a:r>
            <a:r>
              <a:rPr lang="th-TH" sz="2800" b="1" dirty="0">
                <a:solidFill>
                  <a:srgbClr val="00B0F0"/>
                </a:solidFill>
              </a:rPr>
              <a:t>” ของพระเยซูเจ้า และการภาวนาของพระศาสนจักรส่วนใหญ่ก็จะมุ่งหาพระบิดาโดยตรงเช่นนี้ </a:t>
            </a:r>
            <a:r>
              <a:rPr lang="th-TH" sz="2800" b="1" dirty="0"/>
              <a:t>ทั้งการภาวนาร่วมกันของ</a:t>
            </a:r>
            <a:r>
              <a:rPr lang="th-TH" sz="2800" b="1" dirty="0">
                <a:solidFill>
                  <a:srgbClr val="00B0F0"/>
                </a:solidFill>
              </a:rPr>
              <a:t>ชุมชน</a:t>
            </a:r>
            <a:r>
              <a:rPr lang="th-TH" sz="2800" b="1" dirty="0"/>
              <a:t>หรือ</a:t>
            </a:r>
            <a:r>
              <a:rPr lang="th-TH" sz="2800" b="1" dirty="0">
                <a:solidFill>
                  <a:srgbClr val="00B0F0"/>
                </a:solidFill>
              </a:rPr>
              <a:t>ส่วนตัว </a:t>
            </a:r>
            <a:r>
              <a:rPr lang="th-TH" sz="2800" b="1" dirty="0"/>
              <a:t>(ในมิสซา “ข้าแต่พระเจ้า-พระบิดา) ทั้งโดย</a:t>
            </a:r>
            <a:r>
              <a:rPr lang="th-TH" sz="2800" b="1" dirty="0">
                <a:solidFill>
                  <a:srgbClr val="00B0F0"/>
                </a:solidFill>
              </a:rPr>
              <a:t>ออกเสียง</a:t>
            </a:r>
            <a:r>
              <a:rPr lang="th-TH" sz="2800" b="1" dirty="0"/>
              <a:t>หรือ</a:t>
            </a:r>
            <a:r>
              <a:rPr lang="th-TH" sz="2800" b="1" dirty="0">
                <a:solidFill>
                  <a:srgbClr val="00B0F0"/>
                </a:solidFill>
              </a:rPr>
              <a:t>ในใจ</a:t>
            </a:r>
            <a:r>
              <a:rPr lang="th-TH" sz="2800" b="1" dirty="0"/>
              <a:t>ก็ตาม</a:t>
            </a:r>
            <a:r>
              <a:rPr lang="en-US" sz="2800" b="1" dirty="0"/>
              <a:t> </a:t>
            </a:r>
            <a:r>
              <a:rPr lang="en-US" dirty="0"/>
              <a:t>-/-</a:t>
            </a:r>
            <a:endParaRPr lang="th-TH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1D5EB7-946E-7C37-D630-F9A36CD5EE11}"/>
              </a:ext>
            </a:extLst>
          </p:cNvPr>
          <p:cNvSpPr txBox="1">
            <a:spLocks/>
          </p:cNvSpPr>
          <p:nvPr/>
        </p:nvSpPr>
        <p:spPr>
          <a:xfrm>
            <a:off x="-6" y="3492137"/>
            <a:ext cx="3429001" cy="33658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การภาวนาต่อพระบิดาโดยตรง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        -  การภาวนาต่อพระเยซูเจ้า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        -  การภาวนาต่อพระจิตเจ้า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        -  การภาวนาต่อ-ร่วมกับ-มารี</a:t>
            </a:r>
            <a:r>
              <a:rPr lang="th-TH" b="1" dirty="0" err="1">
                <a:solidFill>
                  <a:schemeClr val="bg1"/>
                </a:solidFill>
              </a:rPr>
              <a:t>ย์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3: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1026" name="Picture 2" descr="Revelation 4:5 Artwork | Bible Art">
            <a:extLst>
              <a:ext uri="{FF2B5EF4-FFF2-40B4-BE49-F238E27FC236}">
                <a16:creationId xmlns:a16="http://schemas.microsoft.com/office/drawing/2014/main" id="{F9C8B304-3188-29FF-95DD-ED130D6A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904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67959D-91DC-7CE0-06AF-E1DE4E9CE90E}"/>
              </a:ext>
            </a:extLst>
          </p:cNvPr>
          <p:cNvSpPr txBox="1">
            <a:spLocks/>
          </p:cNvSpPr>
          <p:nvPr/>
        </p:nvSpPr>
        <p:spPr>
          <a:xfrm>
            <a:off x="3518264" y="0"/>
            <a:ext cx="8673736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C00000"/>
                </a:solidFill>
              </a:rPr>
              <a:t>2)	การอธิษฐานภาวนาต่อพระเยซูเจ้า (2665-2669)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บทสูตรภาวนาต่อพระเยซูเจ้า </a:t>
            </a:r>
            <a:r>
              <a:rPr lang="en-US" sz="20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ในธรรมประเพณีของพระศาสนจักรยังมีบทสูตรภาวนาจำนวนหนึ่งที่มุ่งหาพระเยซูเจ้าด้วย เช่น บทภาวนาที่ขึ้นต้นด้วยการเรียกหาพระเยซู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ิสตเจ้าว่า </a:t>
            </a:r>
            <a:r>
              <a:rPr lang="th-TH" sz="2800" b="1" i="1" dirty="0">
                <a:solidFill>
                  <a:srgbClr val="FFC000"/>
                </a:solidFill>
              </a:rPr>
              <a:t>“ข้าแต่พระบุตรของพระเจ้า” “ข้าแต่พระ</a:t>
            </a:r>
            <a:r>
              <a:rPr lang="th-TH" sz="2800" b="1" i="1" dirty="0" err="1">
                <a:solidFill>
                  <a:srgbClr val="FFC000"/>
                </a:solidFill>
              </a:rPr>
              <a:t>วจ</a:t>
            </a:r>
            <a:r>
              <a:rPr lang="th-TH" sz="2800" b="1" i="1" dirty="0">
                <a:solidFill>
                  <a:srgbClr val="FFC000"/>
                </a:solidFill>
              </a:rPr>
              <a:t>นา</a:t>
            </a:r>
            <a:r>
              <a:rPr lang="th-TH" sz="2800" b="1" i="1" dirty="0" err="1">
                <a:solidFill>
                  <a:srgbClr val="FFC000"/>
                </a:solidFill>
              </a:rPr>
              <a:t>ตถ์ข</a:t>
            </a:r>
            <a:r>
              <a:rPr lang="th-TH" sz="2800" b="1" i="1" dirty="0">
                <a:solidFill>
                  <a:srgbClr val="FFC000"/>
                </a:solidFill>
              </a:rPr>
              <a:t>องพระเจ้า” “ข้าแต่องค์พระผู้เป็นเจ้า” “ข้าแต่พระผู้ไถ่กู้” </a:t>
            </a:r>
            <a:r>
              <a:rPr lang="th-TH" sz="2800" b="1" i="1" dirty="0"/>
              <a:t>และ</a:t>
            </a:r>
            <a:r>
              <a:rPr lang="th-TH" sz="2800" b="1" i="1" dirty="0">
                <a:solidFill>
                  <a:srgbClr val="FFC000"/>
                </a:solidFill>
              </a:rPr>
              <a:t> “ลูกแกะพระเจ้า” </a:t>
            </a:r>
            <a:r>
              <a:rPr lang="th-TH" sz="2800" b="1" dirty="0">
                <a:solidFill>
                  <a:srgbClr val="FFFF00"/>
                </a:solidFill>
              </a:rPr>
              <a:t>(ในมิสซา) </a:t>
            </a:r>
            <a:r>
              <a:rPr lang="th-TH" sz="2800" b="1" dirty="0"/>
              <a:t>เป็นต้น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พระนามเยซู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แต่พระนาม-ชื่อ-ที่สมบูรณ์มากที่สุดคือ “</a:t>
            </a:r>
            <a:r>
              <a:rPr lang="th-TH" sz="2800" b="1" u="sng" dirty="0">
                <a:solidFill>
                  <a:srgbClr val="00B0F0"/>
                </a:solidFill>
              </a:rPr>
              <a:t>เยซู</a:t>
            </a:r>
            <a:r>
              <a:rPr lang="th-TH" sz="2800" b="1" dirty="0">
                <a:solidFill>
                  <a:srgbClr val="00B0F0"/>
                </a:solidFill>
              </a:rPr>
              <a:t>” ซึ่งแปลว่า “พระยา</a:t>
            </a:r>
            <a:r>
              <a:rPr lang="th-TH" sz="2800" b="1" dirty="0" err="1">
                <a:solidFill>
                  <a:srgbClr val="00B0F0"/>
                </a:solidFill>
              </a:rPr>
              <a:t>ห์เวห์ท</a:t>
            </a:r>
            <a:r>
              <a:rPr lang="th-TH" sz="2800" b="1" dirty="0">
                <a:solidFill>
                  <a:srgbClr val="00B0F0"/>
                </a:solidFill>
              </a:rPr>
              <a:t>รงช่วยให้รอดพ้น” </a:t>
            </a:r>
            <a:r>
              <a:rPr lang="th-TH" sz="2800" b="1" dirty="0"/>
              <a:t>เพราะมนุษย์</a:t>
            </a:r>
            <a:r>
              <a:rPr lang="th-TH" sz="2800" b="1" dirty="0">
                <a:solidFill>
                  <a:srgbClr val="00B0F0"/>
                </a:solidFill>
              </a:rPr>
              <a:t>เอ่ยพระนามพระเจ้าไม่ได้ </a:t>
            </a:r>
            <a:r>
              <a:rPr lang="th-TH" sz="2800" b="1" dirty="0"/>
              <a:t>แต่พระบุตรพระเจ้ามารับสภาพมนุษย์และได้มอบพระนาม “เยซู” นี้ให้</a:t>
            </a:r>
            <a:r>
              <a:rPr lang="th-TH" sz="2800" b="1" dirty="0">
                <a:solidFill>
                  <a:srgbClr val="00B0F0"/>
                </a:solidFill>
              </a:rPr>
              <a:t>เรา เราจึงเอ่ยพระนามพระเจ้า-พระเยซูเจ้า-ได้ พระนาม “</a:t>
            </a:r>
            <a:r>
              <a:rPr lang="th-TH" sz="2800" b="1" u="sng" dirty="0">
                <a:solidFill>
                  <a:srgbClr val="00B0F0"/>
                </a:solidFill>
              </a:rPr>
              <a:t>เยซู</a:t>
            </a:r>
            <a:r>
              <a:rPr lang="th-TH" sz="2800" b="1" dirty="0">
                <a:solidFill>
                  <a:srgbClr val="00B0F0"/>
                </a:solidFill>
              </a:rPr>
              <a:t>” จึงหมายความถึงทุกอย่าง-ครอบคลุมทุกอย่าง-หมายถึงพระเจ้าและมนุษย์-รวมทั้งสิ่งสร้างและแผนการการความรอดพ้นทั้งหมด การเรียกขานพระนามศักดิ์สิทธิ์ของ “</a:t>
            </a:r>
            <a:r>
              <a:rPr lang="th-TH" sz="2800" b="1" u="sng" dirty="0">
                <a:solidFill>
                  <a:srgbClr val="00B0F0"/>
                </a:solidFill>
              </a:rPr>
              <a:t>พระเยซู</a:t>
            </a:r>
            <a:r>
              <a:rPr lang="th-TH" sz="2800" b="1" dirty="0">
                <a:solidFill>
                  <a:srgbClr val="00B0F0"/>
                </a:solidFill>
              </a:rPr>
              <a:t>” จึงเป็นทาง</a:t>
            </a:r>
            <a:r>
              <a:rPr lang="th-TH" sz="2800" b="1" u="sng" dirty="0">
                <a:solidFill>
                  <a:srgbClr val="00B0F0"/>
                </a:solidFill>
              </a:rPr>
              <a:t>ซื่อที่สุด</a:t>
            </a:r>
            <a:r>
              <a:rPr lang="th-TH" sz="2800" b="1" dirty="0">
                <a:solidFill>
                  <a:srgbClr val="00B0F0"/>
                </a:solidFill>
              </a:rPr>
              <a:t>ที่ทุกคนจะอธิษฐานภาวนาได้ตลอดเวลา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1600" dirty="0"/>
              <a:t>-/-</a:t>
            </a:r>
            <a:endParaRPr lang="th-TH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B0346-EC6F-814E-9A85-9542A71D8E5E}"/>
              </a:ext>
            </a:extLst>
          </p:cNvPr>
          <p:cNvSpPr txBox="1">
            <a:spLocks/>
          </p:cNvSpPr>
          <p:nvPr/>
        </p:nvSpPr>
        <p:spPr>
          <a:xfrm>
            <a:off x="-6" y="3492137"/>
            <a:ext cx="3429001" cy="33658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การภาวนาต่อพระบิดาโดยตรง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การภาวนาต่อพระเยซูเจ้า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        -  การภาวนาต่อพระจิตเจ้า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        -  การภาวนาต่อ-ร่วมกับ-มารี</a:t>
            </a:r>
            <a:r>
              <a:rPr lang="th-TH" b="1" dirty="0" err="1">
                <a:solidFill>
                  <a:schemeClr val="bg1"/>
                </a:solidFill>
              </a:rPr>
              <a:t>ย์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3: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0D2813-48B2-1E10-B6E9-17860B20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28995" cy="34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64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050C7E-7D0A-7624-1EF7-06A0D970D6E9}"/>
              </a:ext>
            </a:extLst>
          </p:cNvPr>
          <p:cNvSpPr txBox="1">
            <a:spLocks/>
          </p:cNvSpPr>
          <p:nvPr/>
        </p:nvSpPr>
        <p:spPr>
          <a:xfrm>
            <a:off x="3509554" y="0"/>
            <a:ext cx="868244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C00000"/>
                </a:solidFill>
              </a:rPr>
              <a:t>3)	การอธิษฐานภาวนาต่อพระจิตเจ้า (2670-2672)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น.เปา</a:t>
            </a:r>
            <a:r>
              <a:rPr lang="th-TH" sz="2800" b="1" dirty="0" err="1">
                <a:solidFill>
                  <a:srgbClr val="FF0000"/>
                </a:solidFill>
              </a:rPr>
              <a:t>โล</a:t>
            </a:r>
            <a:r>
              <a:rPr lang="th-TH" sz="2800" b="1" dirty="0">
                <a:solidFill>
                  <a:srgbClr val="FF0000"/>
                </a:solidFill>
              </a:rPr>
              <a:t> กล่าวว่า </a:t>
            </a:r>
            <a:r>
              <a:rPr lang="th-TH" sz="2800" b="1" dirty="0"/>
              <a:t>= </a:t>
            </a:r>
            <a:r>
              <a:rPr lang="th-TH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“หากพระจิตเจ้ามิได้ทรงดลใจก็ไม่มีผู้ใดพูดได้ว่า ‘พระเยซูคือองค์พระผู้เป็นเจ้า’” </a:t>
            </a:r>
            <a:r>
              <a:rPr lang="th-TH" sz="2800" b="1" dirty="0"/>
              <a:t>(1 </a:t>
            </a:r>
            <a:r>
              <a:rPr lang="th-TH" sz="2800" b="1" dirty="0" err="1"/>
              <a:t>คร</a:t>
            </a:r>
            <a:r>
              <a:rPr lang="th-TH" sz="2800" b="1" dirty="0"/>
              <a:t> 12:3) ดังนั้น </a:t>
            </a:r>
            <a:r>
              <a:rPr lang="th-TH" sz="2800" b="1" dirty="0">
                <a:solidFill>
                  <a:srgbClr val="FFFF00"/>
                </a:solidFill>
              </a:rPr>
              <a:t>ในเมื่อพระจิตเจ้าทรง</a:t>
            </a:r>
            <a:r>
              <a:rPr lang="th-TH" sz="2800" b="1" u="sng" dirty="0">
                <a:solidFill>
                  <a:srgbClr val="FFFF00"/>
                </a:solidFill>
              </a:rPr>
              <a:t>สอน</a:t>
            </a:r>
            <a:r>
              <a:rPr lang="th-TH" sz="2800" b="1" dirty="0">
                <a:solidFill>
                  <a:srgbClr val="FFFF00"/>
                </a:solidFill>
              </a:rPr>
              <a:t>เราให้อธิษฐานภาวนา พระจิตเจ้าทรง</a:t>
            </a:r>
            <a:r>
              <a:rPr lang="th-TH" sz="2800" b="1" u="sng" dirty="0">
                <a:solidFill>
                  <a:srgbClr val="FFFF00"/>
                </a:solidFill>
              </a:rPr>
              <a:t>ดลใจ</a:t>
            </a:r>
            <a:r>
              <a:rPr lang="th-TH" sz="2800" b="1" dirty="0">
                <a:solidFill>
                  <a:srgbClr val="FFFF00"/>
                </a:solidFill>
              </a:rPr>
              <a:t>ให้เราระลึกถึงพระ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ิสตเจ้าในการภาวนา เราจึงควรอธิษฐานภาวนาต่อพระจิตเจ้าด้วย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endParaRPr lang="th-TH" sz="2400" b="1" dirty="0">
              <a:solidFill>
                <a:srgbClr val="FFFF00"/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พระศาสนจักร </a:t>
            </a:r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th-TH" sz="2800" b="1" dirty="0">
                <a:solidFill>
                  <a:srgbClr val="00B0F0"/>
                </a:solidFill>
              </a:rPr>
              <a:t>จึงเชิญชวนเราให้เรียกหาพระจิตเจ้าทุกวัน โดยเฉพาะอย่างยิ่ง เมื่อ</a:t>
            </a:r>
            <a:r>
              <a:rPr lang="th-TH" sz="2800" b="1" u="sng" dirty="0">
                <a:solidFill>
                  <a:srgbClr val="00B0F0"/>
                </a:solidFill>
              </a:rPr>
              <a:t>เริ่มและจบกิจการงาน</a:t>
            </a:r>
            <a:r>
              <a:rPr lang="th-TH" sz="2800" b="1" dirty="0">
                <a:solidFill>
                  <a:srgbClr val="00B0F0"/>
                </a:solidFill>
              </a:rPr>
              <a:t>ที่สำคัญทุกอย่าง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ตัวอย่างบทภาวนาถึงพระจิตเจ้า </a:t>
            </a:r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th-TH" sz="2800" b="1" dirty="0">
                <a:solidFill>
                  <a:srgbClr val="FFFF00"/>
                </a:solidFill>
              </a:rPr>
              <a:t>แบบ</a:t>
            </a:r>
            <a:r>
              <a:rPr lang="th-TH" sz="2800" b="1" dirty="0" err="1">
                <a:solidFill>
                  <a:srgbClr val="FFFF00"/>
                </a:solidFill>
              </a:rPr>
              <a:t>ซื่อๆ</a:t>
            </a:r>
            <a:r>
              <a:rPr lang="th-TH" sz="2800" b="1" dirty="0">
                <a:solidFill>
                  <a:srgbClr val="FFFF00"/>
                </a:solidFill>
              </a:rPr>
              <a:t> และโดยตรงที่สุดและใช้กันมานานเป็นธรรมประเพณี คือ </a:t>
            </a:r>
            <a:r>
              <a:rPr lang="th-TH" sz="2800" b="1" i="1" dirty="0">
                <a:solidFill>
                  <a:srgbClr val="FFC000"/>
                </a:solidFill>
              </a:rPr>
              <a:t>“เชิญเสด็จมา ข้าแต่พระจิตเจ้า” </a:t>
            </a:r>
            <a:r>
              <a:rPr lang="th-TH" sz="2800" b="1" dirty="0"/>
              <a:t>ซึ่งธรรมประเพณีทางพิธีกรรมก็ได้ขยายความต่อมาเป็น </a:t>
            </a:r>
            <a:r>
              <a:rPr lang="th-TH" sz="2800" b="1" i="1" dirty="0">
                <a:solidFill>
                  <a:srgbClr val="FFC000"/>
                </a:solidFill>
              </a:rPr>
              <a:t>“เชิญเสด็จมา ข้าแต่พระจิตเจ้า เชิญเสด็จมาสถิตในดวงใจสัตบุรุษ และทรงบันดาลให้ลุกร้อนด้วยไฟความรักของพระองค์...”</a:t>
            </a:r>
            <a:r>
              <a:rPr lang="en-US" sz="2800" b="1" i="1" dirty="0">
                <a:solidFill>
                  <a:srgbClr val="FFC000"/>
                </a:solidFill>
              </a:rPr>
              <a:t>  </a:t>
            </a:r>
            <a:r>
              <a:rPr lang="en-US" sz="1600" dirty="0"/>
              <a:t>-/-</a:t>
            </a:r>
            <a:endParaRPr lang="th-TH" sz="2800" b="1" i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B729A7-5074-D65A-6F71-DF335877FF6A}"/>
              </a:ext>
            </a:extLst>
          </p:cNvPr>
          <p:cNvSpPr txBox="1">
            <a:spLocks/>
          </p:cNvSpPr>
          <p:nvPr/>
        </p:nvSpPr>
        <p:spPr>
          <a:xfrm>
            <a:off x="-6" y="3492137"/>
            <a:ext cx="3429001" cy="33658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การภาวนาต่อพระบิดาโดยตรง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การภาวนาต่อพระเยซูเจ้า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การภาวนาต่อพระจิตเจ้า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        -  การภาวนาต่อ-ร่วมกับ-มารี</a:t>
            </a:r>
            <a:r>
              <a:rPr lang="th-TH" b="1" dirty="0" err="1">
                <a:solidFill>
                  <a:schemeClr val="bg1"/>
                </a:solidFill>
              </a:rPr>
              <a:t>ย์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3: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2050" name="Picture 2" descr="4+ Hundred Apostles Mary Holy Spirit Royalty-Free Images, Stock Photos &amp;  Pictures | Shutterstock">
            <a:extLst>
              <a:ext uri="{FF2B5EF4-FFF2-40B4-BE49-F238E27FC236}">
                <a16:creationId xmlns:a16="http://schemas.microsoft.com/office/drawing/2014/main" id="{A09D30FB-FBCF-4936-94D1-204D1D617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8995" cy="342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417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DC3A5C-7303-4904-A41C-D649F1B2A1EF}"/>
              </a:ext>
            </a:extLst>
          </p:cNvPr>
          <p:cNvSpPr txBox="1">
            <a:spLocks/>
          </p:cNvSpPr>
          <p:nvPr/>
        </p:nvSpPr>
        <p:spPr>
          <a:xfrm>
            <a:off x="3509554" y="0"/>
            <a:ext cx="868244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C00000"/>
                </a:solidFill>
              </a:rPr>
              <a:t>4)	การอธิษฐานภาวนาต่อ-ร่วมกับ-พระนางมารี</a:t>
            </a:r>
            <a:r>
              <a:rPr lang="th-TH" sz="3200" b="1" dirty="0" err="1">
                <a:solidFill>
                  <a:srgbClr val="C00000"/>
                </a:solidFill>
              </a:rPr>
              <a:t>ย์</a:t>
            </a:r>
            <a:r>
              <a:rPr lang="th-TH" sz="3200" b="1" dirty="0">
                <a:solidFill>
                  <a:srgbClr val="C00000"/>
                </a:solidFill>
              </a:rPr>
              <a:t> (2673-2679)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ทำไมเราต้องภาวนาร่วมกับพระนางมารี</a:t>
            </a:r>
            <a:r>
              <a:rPr lang="th-TH" sz="2800" b="1" dirty="0" err="1">
                <a:solidFill>
                  <a:srgbClr val="FF0000"/>
                </a:solidFill>
              </a:rPr>
              <a:t>ย์</a:t>
            </a:r>
            <a:r>
              <a:rPr lang="th-TH" sz="2800" b="1" dirty="0">
                <a:solidFill>
                  <a:srgbClr val="FF0000"/>
                </a:solidFill>
              </a:rPr>
              <a:t>?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/>
              <a:t>เพราะพระนาง</a:t>
            </a:r>
            <a:r>
              <a:rPr lang="th-TH" sz="2800" b="1" dirty="0">
                <a:solidFill>
                  <a:srgbClr val="FFFF00"/>
                </a:solidFill>
              </a:rPr>
              <a:t>เป็นพระมารดาของพระเจ้า เราจึง</a:t>
            </a:r>
            <a:r>
              <a:rPr lang="th-TH" sz="2800" b="1" u="sng" dirty="0">
                <a:solidFill>
                  <a:srgbClr val="FFFF00"/>
                </a:solidFill>
              </a:rPr>
              <a:t>ร่วมกับพระนางประกาศความยิ่งใหญ่ของเป็นเจ้า </a:t>
            </a:r>
            <a:r>
              <a:rPr lang="th-TH" sz="2800" b="1" dirty="0">
                <a:solidFill>
                  <a:srgbClr val="FFFF00"/>
                </a:solidFill>
              </a:rPr>
              <a:t>คือ เหตุการณ์ยิ่งใหญ่ที่พระเจ้าได้ทรงกระทำต่อผู้รับใช้ต่ำต้อยของพระองค์และที่ทรงกระทำต่อมวลมนุษย์ผ่านทางพระนาง นั่นคือ การประทานพระบุตรแต่องค์เดียวของพระองค์</a:t>
            </a:r>
            <a:r>
              <a:rPr lang="th-TH" sz="2800" b="1" u="sng" dirty="0">
                <a:solidFill>
                  <a:srgbClr val="FFFF00"/>
                </a:solidFill>
              </a:rPr>
              <a:t>มารับธรรมชาติมนุษย์</a:t>
            </a:r>
            <a:r>
              <a:rPr lang="th-TH" sz="2800" b="1" dirty="0">
                <a:solidFill>
                  <a:srgbClr val="FFFF00"/>
                </a:solidFill>
              </a:rPr>
              <a:t>ผ่านทางพระนางมารี</a:t>
            </a:r>
            <a:r>
              <a:rPr lang="th-TH" sz="2800" b="1" dirty="0" err="1">
                <a:solidFill>
                  <a:srgbClr val="FFFF00"/>
                </a:solidFill>
              </a:rPr>
              <a:t>ย์</a:t>
            </a:r>
            <a:endParaRPr lang="th-TH" sz="2800" b="1" dirty="0">
              <a:solidFill>
                <a:srgbClr val="FFFF00"/>
              </a:solidFill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ทำไมต้องภาวนาต่อพระนางมารี</a:t>
            </a:r>
            <a:r>
              <a:rPr lang="th-TH" sz="2800" b="1" dirty="0" err="1">
                <a:solidFill>
                  <a:srgbClr val="FF0000"/>
                </a:solidFill>
              </a:rPr>
              <a:t>ย์</a:t>
            </a:r>
            <a:r>
              <a:rPr lang="th-TH" sz="2800" b="1" dirty="0">
                <a:solidFill>
                  <a:srgbClr val="FF0000"/>
                </a:solidFill>
              </a:rPr>
              <a:t>?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/>
              <a:t>เพราะในฐานะ</a:t>
            </a:r>
            <a:r>
              <a:rPr lang="th-TH" sz="2800" b="1" dirty="0">
                <a:solidFill>
                  <a:srgbClr val="00B0F0"/>
                </a:solidFill>
              </a:rPr>
              <a:t>พระมารดาของพระเจ้า เรา</a:t>
            </a:r>
            <a:r>
              <a:rPr lang="th-TH" sz="2800" b="1" dirty="0" err="1">
                <a:solidFill>
                  <a:srgbClr val="00B0F0"/>
                </a:solidFill>
              </a:rPr>
              <a:t>คร</a:t>
            </a:r>
            <a:r>
              <a:rPr lang="th-TH" sz="2800" b="1" dirty="0">
                <a:solidFill>
                  <a:srgbClr val="00B0F0"/>
                </a:solidFill>
              </a:rPr>
              <a:t>ิสตชนก็ฝากคำวอนขอและคำสรรเสริญของเราไว้ให้พระมารดาของพระเยซูเจ้าทรงวอนขอแทนเราด้วย 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แนวความคิดทั้งสองประการนี้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/>
              <a:t>แสดงให้เห็นอย่างชัดเจนในบทสวดที่เราคุ้นเคยกันดีคือบท </a:t>
            </a:r>
            <a:r>
              <a:rPr lang="th-TH" sz="2800" b="1" dirty="0">
                <a:solidFill>
                  <a:srgbClr val="FFFF00"/>
                </a:solidFill>
              </a:rPr>
              <a:t>“วันทามารี</a:t>
            </a:r>
            <a:r>
              <a:rPr lang="th-TH" sz="2800" b="1" dirty="0" err="1">
                <a:solidFill>
                  <a:srgbClr val="FFFF00"/>
                </a:solidFill>
              </a:rPr>
              <a:t>ย์</a:t>
            </a:r>
            <a:r>
              <a:rPr lang="th-TH" sz="2800" b="1" dirty="0">
                <a:solidFill>
                  <a:srgbClr val="FFFF00"/>
                </a:solidFill>
              </a:rPr>
              <a:t>” </a:t>
            </a:r>
            <a:r>
              <a:rPr lang="th-TH" sz="2800" b="1" dirty="0"/>
              <a:t>อย่างไร?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FB08AC-B800-B243-7E04-8A6CDED407EA}"/>
              </a:ext>
            </a:extLst>
          </p:cNvPr>
          <p:cNvSpPr txBox="1">
            <a:spLocks/>
          </p:cNvSpPr>
          <p:nvPr/>
        </p:nvSpPr>
        <p:spPr>
          <a:xfrm>
            <a:off x="-6" y="3492137"/>
            <a:ext cx="3429001" cy="33658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การภาวนาต่อพระบิดาโดยตรง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การภาวนาต่อพระเยซูเจ้า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การภาวนาต่อพระจิตเจ้า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การภาวนาต่อ-ร่วมกับ-มารี</a:t>
            </a:r>
            <a:r>
              <a:rPr lang="th-TH" b="1" dirty="0" err="1">
                <a:solidFill>
                  <a:srgbClr val="FF0000"/>
                </a:solidFill>
              </a:rPr>
              <a:t>ย์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3: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8BCC0-2E20-60E8-C38B-D6790391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30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24A0CDB-1D02-C835-C64C-88A38A73A48E}"/>
              </a:ext>
            </a:extLst>
          </p:cNvPr>
          <p:cNvSpPr txBox="1">
            <a:spLocks/>
          </p:cNvSpPr>
          <p:nvPr/>
        </p:nvSpPr>
        <p:spPr>
          <a:xfrm>
            <a:off x="3492138" y="0"/>
            <a:ext cx="8699862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บทวันทามารี</a:t>
            </a:r>
            <a:r>
              <a:rPr lang="th-TH" sz="2800" b="1" dirty="0" err="1">
                <a:solidFill>
                  <a:srgbClr val="FF0000"/>
                </a:solidFill>
              </a:rPr>
              <a:t>ย์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u="sng" dirty="0">
                <a:solidFill>
                  <a:srgbClr val="FFFF00"/>
                </a:solidFill>
              </a:rPr>
              <a:t>เริ่มต้น</a:t>
            </a:r>
            <a:r>
              <a:rPr lang="th-TH" sz="2800" b="1" dirty="0">
                <a:solidFill>
                  <a:srgbClr val="FFFF00"/>
                </a:solidFill>
              </a:rPr>
              <a:t>คำทักทายของทูตสวรรค์ </a:t>
            </a:r>
            <a:r>
              <a:rPr lang="th-TH" sz="2800" b="1" i="1" dirty="0">
                <a:solidFill>
                  <a:srgbClr val="FFC000"/>
                </a:solidFill>
              </a:rPr>
              <a:t>“เปี่ยมด้วยพระ</a:t>
            </a:r>
            <a:r>
              <a:rPr lang="th-TH" sz="2800" b="1" i="1" dirty="0" err="1">
                <a:solidFill>
                  <a:srgbClr val="FFC000"/>
                </a:solidFill>
              </a:rPr>
              <a:t>หรรษ</a:t>
            </a:r>
            <a:r>
              <a:rPr lang="th-TH" sz="2800" b="1" i="1" dirty="0">
                <a:solidFill>
                  <a:srgbClr val="FFC000"/>
                </a:solidFill>
              </a:rPr>
              <a:t>ทาน พระเจ้าสถิตกับท่าน”</a:t>
            </a:r>
            <a:r>
              <a:rPr lang="th-TH" sz="2800" b="1" dirty="0">
                <a:solidFill>
                  <a:srgbClr val="FFC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ซึ่งมีความหมายว่า พระนางมารี</a:t>
            </a:r>
            <a:r>
              <a:rPr lang="th-TH" sz="2800" b="1" dirty="0" err="1">
                <a:solidFill>
                  <a:srgbClr val="FFFF00"/>
                </a:solidFill>
              </a:rPr>
              <a:t>ย์ท</a:t>
            </a:r>
            <a:r>
              <a:rPr lang="th-TH" sz="2800" b="1" dirty="0">
                <a:solidFill>
                  <a:srgbClr val="FFFF00"/>
                </a:solidFill>
              </a:rPr>
              <a:t>รงเปี่ยมด้วยพระ</a:t>
            </a:r>
            <a:r>
              <a:rPr lang="th-TH" sz="2800" b="1" dirty="0" err="1">
                <a:solidFill>
                  <a:srgbClr val="FFFF00"/>
                </a:solidFill>
              </a:rPr>
              <a:t>หรรษ</a:t>
            </a:r>
            <a:r>
              <a:rPr lang="th-TH" sz="2800" b="1" dirty="0">
                <a:solidFill>
                  <a:srgbClr val="FFFF00"/>
                </a:solidFill>
              </a:rPr>
              <a:t>ทาน เพราะพระเจ้าประทับอยู่กับพระนาง </a:t>
            </a:r>
            <a:r>
              <a:rPr lang="th-TH" sz="2800" b="1" dirty="0"/>
              <a:t>ด้วยเหตุนี้ พระนางจึงเป็น </a:t>
            </a:r>
            <a:r>
              <a:rPr lang="th-TH" sz="2800" b="1" i="1" dirty="0">
                <a:solidFill>
                  <a:srgbClr val="FFC000"/>
                </a:solidFill>
              </a:rPr>
              <a:t>“ผู้ได้รับพระพรกว่าสตรีใดๆ” </a:t>
            </a:r>
            <a:r>
              <a:rPr lang="th-TH" sz="2800" b="1" dirty="0">
                <a:solidFill>
                  <a:srgbClr val="FFFF00"/>
                </a:solidFill>
              </a:rPr>
              <a:t>เหตุเพราะพระนางได้เชื่อว่าพระวาจาของพระเจ้าจะสำเร็จเป็นจริง // </a:t>
            </a:r>
            <a:r>
              <a:rPr lang="th-TH" sz="2800" b="1" dirty="0">
                <a:solidFill>
                  <a:srgbClr val="FF0000"/>
                </a:solidFill>
              </a:rPr>
              <a:t>ด้วยเหตุนี้ ในส่วนที่สองของบทวันทารี</a:t>
            </a:r>
            <a:r>
              <a:rPr lang="th-TH" sz="2800" b="1" dirty="0" err="1">
                <a:solidFill>
                  <a:srgbClr val="FF0000"/>
                </a:solidFill>
              </a:rPr>
              <a:t>ย์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เรา</a:t>
            </a:r>
            <a:r>
              <a:rPr lang="th-TH" sz="2800" b="1" dirty="0" err="1">
                <a:solidFill>
                  <a:srgbClr val="FFFF00"/>
                </a:solidFill>
              </a:rPr>
              <a:t>คร</a:t>
            </a:r>
            <a:r>
              <a:rPr lang="th-TH" sz="2800" b="1" dirty="0">
                <a:solidFill>
                  <a:srgbClr val="FFFF00"/>
                </a:solidFill>
              </a:rPr>
              <a:t>ิสตชนจึง</a:t>
            </a:r>
            <a:r>
              <a:rPr lang="th-TH" sz="2800" b="1" u="sng" dirty="0">
                <a:solidFill>
                  <a:srgbClr val="FFFF00"/>
                </a:solidFill>
              </a:rPr>
              <a:t>วอนขอต่อพระนาง</a:t>
            </a:r>
            <a:r>
              <a:rPr lang="th-TH" sz="2800" b="1" dirty="0">
                <a:solidFill>
                  <a:srgbClr val="FFFF00"/>
                </a:solidFill>
              </a:rPr>
              <a:t>ว่า   </a:t>
            </a:r>
            <a:r>
              <a:rPr lang="th-TH" sz="2800" b="1" i="1" dirty="0">
                <a:solidFill>
                  <a:srgbClr val="FFC000"/>
                </a:solidFill>
              </a:rPr>
              <a:t>“สันตะมารี</a:t>
            </a:r>
            <a:r>
              <a:rPr lang="th-TH" sz="2800" b="1" i="1" dirty="0" err="1">
                <a:solidFill>
                  <a:srgbClr val="FFC000"/>
                </a:solidFill>
              </a:rPr>
              <a:t>ย์</a:t>
            </a:r>
            <a:r>
              <a:rPr lang="th-TH" sz="2800" b="1" i="1" dirty="0">
                <a:solidFill>
                  <a:srgbClr val="FFC000"/>
                </a:solidFill>
              </a:rPr>
              <a:t> พระมารดาพระเจ้า โปรดภาวนาเพื่อลูกทั้งหลาย”</a:t>
            </a:r>
            <a:r>
              <a:rPr lang="th-TH" sz="2800" b="1" dirty="0">
                <a:solidFill>
                  <a:srgbClr val="FFC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นั่นคือ เราขอฝากตัวเราและความต้องการทุกอย่างของเราไว้ในคำวอนขอของพระนาง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ข้อ 2679 จึงกล่าวสรุปว่า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พระนางมารี</a:t>
            </a:r>
            <a:r>
              <a:rPr lang="th-TH" sz="2800" b="1" dirty="0" err="1">
                <a:solidFill>
                  <a:srgbClr val="00B0F0"/>
                </a:solidFill>
              </a:rPr>
              <a:t>ย์</a:t>
            </a:r>
            <a:r>
              <a:rPr lang="th-TH" sz="2800" b="1" dirty="0">
                <a:solidFill>
                  <a:srgbClr val="00B0F0"/>
                </a:solidFill>
              </a:rPr>
              <a:t>จึงเป็นผู้อธิษฐานภาวนาที่สมบูรณ์แบบ และเป็นรูปแบบของพระศาสนจักรในการอธิษฐานภาวนาด้วย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ดังนี้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เราจึง</a:t>
            </a:r>
            <a:r>
              <a:rPr lang="th-TH" sz="2800" b="1" u="sng" dirty="0">
                <a:solidFill>
                  <a:srgbClr val="00B0F0"/>
                </a:solidFill>
              </a:rPr>
              <a:t>อธิษฐานภาวนาร่วมกับพระนางได้</a:t>
            </a:r>
            <a:r>
              <a:rPr lang="th-TH" sz="2800" b="1" dirty="0">
                <a:solidFill>
                  <a:srgbClr val="00B0F0"/>
                </a:solidFill>
              </a:rPr>
              <a:t>และอธิษฐานภาวนา</a:t>
            </a:r>
            <a:r>
              <a:rPr lang="th-TH" sz="2800" b="1" u="sng" dirty="0">
                <a:solidFill>
                  <a:srgbClr val="00B0F0"/>
                </a:solidFill>
              </a:rPr>
              <a:t>ต่อ</a:t>
            </a:r>
            <a:r>
              <a:rPr lang="th-TH" sz="2800" b="1" dirty="0">
                <a:solidFill>
                  <a:srgbClr val="00B0F0"/>
                </a:solidFill>
              </a:rPr>
              <a:t>พระนางได้เช่นเดียวกัน </a:t>
            </a:r>
            <a:r>
              <a:rPr lang="th-TH" sz="2800" b="1" dirty="0"/>
              <a:t>พระศาสนจักรจึงยินดีอธิษฐานภาวนาร่วมกับ-ต่อ-พระนางพรหมจารี </a:t>
            </a:r>
            <a:r>
              <a:rPr lang="th-TH" sz="2800" b="1" dirty="0">
                <a:solidFill>
                  <a:srgbClr val="00B0F0"/>
                </a:solidFill>
              </a:rPr>
              <a:t>เพื่อ</a:t>
            </a:r>
            <a:r>
              <a:rPr lang="th-TH" sz="2800" b="1" u="sng" dirty="0">
                <a:solidFill>
                  <a:srgbClr val="00B0F0"/>
                </a:solidFill>
              </a:rPr>
              <a:t>ประกาศ</a:t>
            </a:r>
            <a:r>
              <a:rPr lang="th-TH" sz="2800" b="1" dirty="0">
                <a:solidFill>
                  <a:srgbClr val="00B0F0"/>
                </a:solidFill>
              </a:rPr>
              <a:t>กิจการยิ่งใหญ่ที่พระเจ้าทรงกระทำในพระนาง และ</a:t>
            </a:r>
            <a:r>
              <a:rPr lang="th-TH" sz="2800" b="1" u="sng" dirty="0">
                <a:solidFill>
                  <a:srgbClr val="00B0F0"/>
                </a:solidFill>
              </a:rPr>
              <a:t>เพื่อฝากคำวอนขอ</a:t>
            </a:r>
            <a:r>
              <a:rPr lang="th-TH" sz="2800" b="1" dirty="0">
                <a:solidFill>
                  <a:srgbClr val="00B0F0"/>
                </a:solidFill>
              </a:rPr>
              <a:t>ให้พระนางช่วยทูลถวายแทนเรา </a:t>
            </a:r>
            <a:r>
              <a:rPr lang="th-TH" sz="2800" b="1" dirty="0"/>
              <a:t>-/-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FA5904-0E4C-0C50-A011-5D4E3409F0D7}"/>
              </a:ext>
            </a:extLst>
          </p:cNvPr>
          <p:cNvSpPr txBox="1">
            <a:spLocks/>
          </p:cNvSpPr>
          <p:nvPr/>
        </p:nvSpPr>
        <p:spPr>
          <a:xfrm>
            <a:off x="-6" y="3492137"/>
            <a:ext cx="3429001" cy="336586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การภาวนาต่อพระบิดาโดยตรง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การภาวนาต่อพระเยซูเจ้า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การภาวนาต่อพระจิตเจ้า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        -  การภาวนาต่อ-ร่วมกับ-มารี</a:t>
            </a:r>
            <a:r>
              <a:rPr lang="th-TH" b="1" dirty="0" err="1">
                <a:solidFill>
                  <a:srgbClr val="FF0000"/>
                </a:solidFill>
              </a:rPr>
              <a:t>ย์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ตอนที่ 3: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F21A7-D358-9F24-7B35-AD24CD961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20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35BA81E-0BD2-8A8A-601B-48F7D8BD6072}"/>
              </a:ext>
            </a:extLst>
          </p:cNvPr>
          <p:cNvSpPr txBox="1">
            <a:spLocks/>
          </p:cNvSpPr>
          <p:nvPr/>
        </p:nvSpPr>
        <p:spPr>
          <a:xfrm>
            <a:off x="3300550" y="0"/>
            <a:ext cx="889145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400" b="1" dirty="0">
                <a:solidFill>
                  <a:srgbClr val="FF0000"/>
                </a:solidFill>
              </a:rPr>
              <a:t>ตอนที่ 3: ผู้นำให้อธิษฐานภาวนา (2683-2696)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700" b="1" dirty="0"/>
              <a:t>เริ่มข้อ 2683-2684</a:t>
            </a:r>
            <a:r>
              <a:rPr lang="en-US" sz="2700" b="1" dirty="0"/>
              <a:t> </a:t>
            </a:r>
            <a:r>
              <a:rPr lang="th-TH" sz="2700" b="1" dirty="0"/>
              <a:t>พูดถึง </a:t>
            </a:r>
            <a:r>
              <a:rPr lang="th-TH" sz="2700" b="1" dirty="0">
                <a:solidFill>
                  <a:srgbClr val="C00000"/>
                </a:solidFill>
              </a:rPr>
              <a:t>บรรดานักบุญ-ผู้ศักดิ์สิทธิ์ </a:t>
            </a:r>
            <a:r>
              <a:rPr lang="en-US" sz="2400" dirty="0">
                <a:solidFill>
                  <a:srgbClr val="C00000"/>
                </a:solidFill>
              </a:rPr>
              <a:t>=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th-TH" sz="2700" b="1" dirty="0"/>
              <a:t>คือ</a:t>
            </a:r>
            <a:r>
              <a:rPr lang="th-TH" sz="2700" b="1" u="sng" dirty="0">
                <a:solidFill>
                  <a:srgbClr val="FFFF00"/>
                </a:solidFill>
              </a:rPr>
              <a:t>ผู้ถ่ายทอด</a:t>
            </a:r>
            <a:r>
              <a:rPr lang="th-TH" sz="2700" b="1" dirty="0"/>
              <a:t>ธรรมประเพณีของ</a:t>
            </a:r>
            <a:r>
              <a:rPr lang="th-TH" sz="2700" b="1" dirty="0">
                <a:solidFill>
                  <a:srgbClr val="FFFF00"/>
                </a:solidFill>
              </a:rPr>
              <a:t>การภาวนาไว้ให้เรา ผ่านทาง</a:t>
            </a:r>
            <a:r>
              <a:rPr lang="th-TH" sz="2700" b="1" u="sng" dirty="0">
                <a:solidFill>
                  <a:srgbClr val="FFFF00"/>
                </a:solidFill>
              </a:rPr>
              <a:t>แบบอย่างชีวิต</a:t>
            </a:r>
            <a:r>
              <a:rPr lang="th-TH" sz="2700" b="1" dirty="0">
                <a:solidFill>
                  <a:srgbClr val="FFFF00"/>
                </a:solidFill>
              </a:rPr>
              <a:t>ที่ศักดิ์สิทธิ์</a:t>
            </a:r>
            <a:r>
              <a:rPr lang="th-TH" sz="2700" b="1" dirty="0"/>
              <a:t>และ</a:t>
            </a:r>
            <a:r>
              <a:rPr lang="th-TH" sz="2700" b="1" dirty="0">
                <a:solidFill>
                  <a:srgbClr val="FFFF00"/>
                </a:solidFill>
              </a:rPr>
              <a:t>สนิทสัมพันธ์เป็นหนึ่งเดียว</a:t>
            </a:r>
            <a:r>
              <a:rPr lang="th-TH" sz="2700" b="1" dirty="0"/>
              <a:t>กับพระเจ้า </a:t>
            </a:r>
            <a:r>
              <a:rPr lang="th-TH" sz="2700" b="1" dirty="0">
                <a:solidFill>
                  <a:srgbClr val="FFFF00"/>
                </a:solidFill>
              </a:rPr>
              <a:t>ผ่านทาง</a:t>
            </a:r>
            <a:r>
              <a:rPr lang="th-TH" sz="2700" b="1" u="sng" dirty="0">
                <a:solidFill>
                  <a:srgbClr val="FFFF00"/>
                </a:solidFill>
              </a:rPr>
              <a:t>งานเขียน</a:t>
            </a:r>
            <a:r>
              <a:rPr lang="th-TH" sz="2700" b="1" dirty="0"/>
              <a:t>ต่างๆ และ</a:t>
            </a:r>
            <a:r>
              <a:rPr lang="th-TH" sz="2700" b="1" dirty="0">
                <a:solidFill>
                  <a:srgbClr val="FFFF00"/>
                </a:solidFill>
              </a:rPr>
              <a:t>ผ่านทาง</a:t>
            </a:r>
            <a:r>
              <a:rPr lang="th-TH" sz="2700" b="1" u="sng" dirty="0" err="1">
                <a:solidFill>
                  <a:srgbClr val="FFFF00"/>
                </a:solidFill>
              </a:rPr>
              <a:t>จิตตา</a:t>
            </a:r>
            <a:r>
              <a:rPr lang="th-TH" sz="2700" b="1" u="sng" dirty="0">
                <a:solidFill>
                  <a:srgbClr val="FFFF00"/>
                </a:solidFill>
              </a:rPr>
              <a:t>รมณ์</a:t>
            </a:r>
            <a:r>
              <a:rPr lang="th-TH" sz="2700" b="1" dirty="0"/>
              <a:t>ที่ได้มอบไว้ต่อมา </a:t>
            </a:r>
            <a:r>
              <a:rPr lang="th-TH" sz="2700" b="1" dirty="0">
                <a:solidFill>
                  <a:srgbClr val="FFFF00"/>
                </a:solidFill>
              </a:rPr>
              <a:t>เพื่อบรรดาศิษย์ผู้ติดตาม-พวกเรา</a:t>
            </a:r>
            <a:r>
              <a:rPr lang="th-TH" sz="2700" b="1" dirty="0" err="1">
                <a:solidFill>
                  <a:srgbClr val="FFFF00"/>
                </a:solidFill>
              </a:rPr>
              <a:t>คร</a:t>
            </a:r>
            <a:r>
              <a:rPr lang="th-TH" sz="2700" b="1" dirty="0">
                <a:solidFill>
                  <a:srgbClr val="FFFF00"/>
                </a:solidFill>
              </a:rPr>
              <a:t>ิสตชน-จะ</a:t>
            </a:r>
            <a:r>
              <a:rPr lang="th-TH" sz="2700" b="1" u="sng" dirty="0">
                <a:solidFill>
                  <a:srgbClr val="FFFF00"/>
                </a:solidFill>
              </a:rPr>
              <a:t>ได้มีส่วน</a:t>
            </a:r>
            <a:r>
              <a:rPr lang="th-TH" sz="2700" b="1" dirty="0">
                <a:solidFill>
                  <a:srgbClr val="FFFF00"/>
                </a:solidFill>
              </a:rPr>
              <a:t>ใน</a:t>
            </a:r>
            <a:r>
              <a:rPr lang="th-TH" sz="2700" b="1" dirty="0" err="1">
                <a:solidFill>
                  <a:srgbClr val="FFFF00"/>
                </a:solidFill>
              </a:rPr>
              <a:t>จิตตา</a:t>
            </a:r>
            <a:r>
              <a:rPr lang="th-TH" sz="2700" b="1" dirty="0">
                <a:solidFill>
                  <a:srgbClr val="FFFF00"/>
                </a:solidFill>
              </a:rPr>
              <a:t>รมณ์นี้ด้วย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700" b="1" dirty="0">
                <a:solidFill>
                  <a:srgbClr val="C00000"/>
                </a:solidFill>
              </a:rPr>
              <a:t>ทุกวันนี้ </a:t>
            </a:r>
            <a:r>
              <a:rPr lang="en-US" sz="2400" dirty="0">
                <a:solidFill>
                  <a:srgbClr val="C00000"/>
                </a:solidFill>
              </a:rPr>
              <a:t>=</a:t>
            </a:r>
            <a:r>
              <a:rPr lang="th-TH" sz="2700" b="1" dirty="0">
                <a:solidFill>
                  <a:srgbClr val="C00000"/>
                </a:solidFill>
              </a:rPr>
              <a:t> </a:t>
            </a:r>
            <a:r>
              <a:rPr lang="th-TH" sz="2700" b="1" dirty="0"/>
              <a:t>ท่านเหล่านั้นก็</a:t>
            </a:r>
            <a:r>
              <a:rPr lang="th-TH" sz="2700" b="1" dirty="0">
                <a:solidFill>
                  <a:srgbClr val="0070C0"/>
                </a:solidFill>
              </a:rPr>
              <a:t>ยังเฝ้าอธิษฐานภาวนาต่อพระเจ้า-สรรเสริญพระเจ้า-และไม่หยุดที่จะเอาใจใส่บุคคลที่ท่านได้ทิ้งไว้ในโลกนี้ คือ พวกเราในปัจจุบัน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700" b="1" dirty="0">
                <a:solidFill>
                  <a:srgbClr val="C00000"/>
                </a:solidFill>
              </a:rPr>
              <a:t>ดังนั้น </a:t>
            </a:r>
            <a:r>
              <a:rPr lang="en-US" sz="2700" dirty="0">
                <a:solidFill>
                  <a:srgbClr val="C00000"/>
                </a:solidFill>
              </a:rPr>
              <a:t>=</a:t>
            </a:r>
            <a:r>
              <a:rPr lang="th-TH" sz="2700" b="1" dirty="0">
                <a:solidFill>
                  <a:srgbClr val="C00000"/>
                </a:solidFill>
              </a:rPr>
              <a:t> </a:t>
            </a:r>
            <a:r>
              <a:rPr lang="th-TH" sz="2700" b="1" dirty="0">
                <a:solidFill>
                  <a:srgbClr val="FFFF00"/>
                </a:solidFill>
              </a:rPr>
              <a:t>การภาวนาของเราจึงเป็นการภาวนา</a:t>
            </a:r>
            <a:r>
              <a:rPr lang="th-TH" sz="2700" b="1" u="sng" dirty="0">
                <a:solidFill>
                  <a:srgbClr val="FFFF00"/>
                </a:solidFill>
              </a:rPr>
              <a:t>ในความสัมพันธ์กับบรรดาผู้ศักดิ์สิทธิ์</a:t>
            </a:r>
            <a:r>
              <a:rPr lang="th-TH" sz="2700" b="1" dirty="0">
                <a:solidFill>
                  <a:srgbClr val="FFFF00"/>
                </a:solidFill>
              </a:rPr>
              <a:t>เหล่านั้น </a:t>
            </a:r>
            <a:r>
              <a:rPr lang="th-TH" sz="2700" b="1" dirty="0"/>
              <a:t>คือ </a:t>
            </a:r>
            <a:r>
              <a:rPr lang="th-TH" sz="2700" b="1" u="sng" dirty="0">
                <a:solidFill>
                  <a:srgbClr val="FFFF00"/>
                </a:solidFill>
              </a:rPr>
              <a:t>วอนขอ</a:t>
            </a:r>
            <a:r>
              <a:rPr lang="th-TH" sz="2700" b="1" dirty="0"/>
              <a:t>ท่านเหล่านั้น</a:t>
            </a:r>
            <a:r>
              <a:rPr lang="th-TH" sz="2700" b="1" u="sng" dirty="0">
                <a:solidFill>
                  <a:srgbClr val="FFFF00"/>
                </a:solidFill>
              </a:rPr>
              <a:t>ให้ภาวนาเพื่อเรา</a:t>
            </a:r>
            <a:r>
              <a:rPr lang="th-TH" sz="2700" b="1" dirty="0">
                <a:solidFill>
                  <a:srgbClr val="FFFF00"/>
                </a:solidFill>
              </a:rPr>
              <a:t>ที่ยังอยู่ในโลกนี้ด้วย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700" b="1" dirty="0">
                <a:solidFill>
                  <a:srgbClr val="C00000"/>
                </a:solidFill>
              </a:rPr>
              <a:t>เนื้อหาในตอนนี้ </a:t>
            </a:r>
            <a:r>
              <a:rPr lang="en-US" sz="2700" dirty="0">
                <a:solidFill>
                  <a:srgbClr val="C00000"/>
                </a:solidFill>
              </a:rPr>
              <a:t>=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th-TH" sz="2700" b="1" dirty="0"/>
              <a:t>พูดถึงสาระสำคัญ </a:t>
            </a:r>
            <a:r>
              <a:rPr lang="th-TH" sz="2700" b="1" dirty="0">
                <a:solidFill>
                  <a:srgbClr val="0070C0"/>
                </a:solidFill>
              </a:rPr>
              <a:t>2 เรื่องของการภาวนา คือ </a:t>
            </a:r>
            <a:r>
              <a:rPr lang="th-TH" sz="2700" b="1" u="sng" dirty="0" err="1">
                <a:solidFill>
                  <a:srgbClr val="0070C0"/>
                </a:solidFill>
              </a:rPr>
              <a:t>ศา</a:t>
            </a:r>
            <a:r>
              <a:rPr lang="th-TH" sz="2700" b="1" u="sng" dirty="0">
                <a:solidFill>
                  <a:srgbClr val="0070C0"/>
                </a:solidFill>
              </a:rPr>
              <a:t>สนบริกร</a:t>
            </a:r>
            <a:r>
              <a:rPr lang="th-TH" sz="2700" b="1" dirty="0">
                <a:solidFill>
                  <a:srgbClr val="0070C0"/>
                </a:solidFill>
              </a:rPr>
              <a:t>ในการอธิษฐานภาวนา และ </a:t>
            </a:r>
            <a:r>
              <a:rPr lang="th-TH" sz="2700" b="1" u="sng" dirty="0">
                <a:solidFill>
                  <a:srgbClr val="0070C0"/>
                </a:solidFill>
              </a:rPr>
              <a:t>สถานที่ที่เหมาะสมที่สุด</a:t>
            </a:r>
            <a:r>
              <a:rPr lang="th-TH" sz="2700" b="1" dirty="0">
                <a:solidFill>
                  <a:srgbClr val="0070C0"/>
                </a:solidFill>
              </a:rPr>
              <a:t>สำหรับการอธิษฐานภาวนา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0FD3D-04AB-9814-6448-EE97E269B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2" t="13777" r="9049"/>
          <a:stretch/>
        </p:blipFill>
        <p:spPr>
          <a:xfrm>
            <a:off x="0" y="0"/>
            <a:ext cx="3230880" cy="449362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11A587-B493-A840-7111-84EB0F2C416A}"/>
              </a:ext>
            </a:extLst>
          </p:cNvPr>
          <p:cNvSpPr txBox="1">
            <a:spLocks/>
          </p:cNvSpPr>
          <p:nvPr/>
        </p:nvSpPr>
        <p:spPr>
          <a:xfrm>
            <a:off x="-5" y="4171407"/>
            <a:ext cx="3230885" cy="2686594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ตอนที่ 3: ผู้นำในการภาวนา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</a:t>
            </a:r>
            <a:r>
              <a:rPr lang="th-TH" b="1" dirty="0" err="1">
                <a:solidFill>
                  <a:srgbClr val="FF0000"/>
                </a:solidFill>
              </a:rPr>
              <a:t>ศา</a:t>
            </a:r>
            <a:r>
              <a:rPr lang="th-TH" b="1" dirty="0">
                <a:solidFill>
                  <a:srgbClr val="FF0000"/>
                </a:solidFill>
              </a:rPr>
              <a:t>สนบริกร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สถานที่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3346350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960868-C018-CA57-FB43-0E86A6BF444A}"/>
              </a:ext>
            </a:extLst>
          </p:cNvPr>
          <p:cNvSpPr txBox="1">
            <a:spLocks/>
          </p:cNvSpPr>
          <p:nvPr/>
        </p:nvSpPr>
        <p:spPr>
          <a:xfrm>
            <a:off x="3300550" y="0"/>
            <a:ext cx="889145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1)	</a:t>
            </a:r>
            <a:r>
              <a:rPr lang="th-TH" sz="3200" b="1" dirty="0" err="1">
                <a:solidFill>
                  <a:srgbClr val="FF0000"/>
                </a:solidFill>
              </a:rPr>
              <a:t>ศา</a:t>
            </a:r>
            <a:r>
              <a:rPr lang="th-TH" sz="3200" b="1" dirty="0">
                <a:solidFill>
                  <a:srgbClr val="FF0000"/>
                </a:solidFill>
              </a:rPr>
              <a:t>สนบริกรในการอธิษฐานภาวนา (2685-2690)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C00000"/>
                </a:solidFill>
              </a:rPr>
              <a:t>ครอบครัว</a:t>
            </a:r>
            <a:r>
              <a:rPr lang="th-TH" sz="2800" b="1" dirty="0" err="1">
                <a:solidFill>
                  <a:srgbClr val="C00000"/>
                </a:solidFill>
              </a:rPr>
              <a:t>คร</a:t>
            </a:r>
            <a:r>
              <a:rPr lang="th-TH" sz="2800" b="1" dirty="0">
                <a:solidFill>
                  <a:srgbClr val="C00000"/>
                </a:solidFill>
              </a:rPr>
              <a:t>ิสตชน </a:t>
            </a:r>
            <a:r>
              <a:rPr lang="en-US" sz="2400" dirty="0">
                <a:solidFill>
                  <a:srgbClr val="C00000"/>
                </a:solidFill>
              </a:rPr>
              <a:t>= </a:t>
            </a:r>
            <a:r>
              <a:rPr lang="th-TH" sz="2800" b="1" dirty="0">
                <a:solidFill>
                  <a:srgbClr val="FFFF00"/>
                </a:solidFill>
              </a:rPr>
              <a:t>เป็น</a:t>
            </a:r>
            <a:r>
              <a:rPr lang="th-TH" sz="2800" b="1" u="sng" dirty="0">
                <a:solidFill>
                  <a:srgbClr val="FFFF00"/>
                </a:solidFill>
              </a:rPr>
              <a:t>สถานที่แรก</a:t>
            </a:r>
            <a:r>
              <a:rPr lang="th-TH" sz="2800" b="1" dirty="0">
                <a:solidFill>
                  <a:srgbClr val="FFFF00"/>
                </a:solidFill>
              </a:rPr>
              <a:t>ที่ให้การอบรมเพื่อการอธิษฐานภาวนา </a:t>
            </a:r>
            <a:r>
              <a:rPr lang="th-TH" sz="2800" b="1" dirty="0"/>
              <a:t>ในฐานะที่ </a:t>
            </a:r>
            <a:r>
              <a:rPr lang="th-TH" sz="2800" b="1" dirty="0">
                <a:solidFill>
                  <a:srgbClr val="FFFF00"/>
                </a:solidFill>
              </a:rPr>
              <a:t>“ครอบครัวเป็นพระศาสนจักรประจำบ้าน”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/>
              <a:t>ครอบครัวจึง</a:t>
            </a:r>
            <a:r>
              <a:rPr lang="th-TH" sz="2800" b="1" dirty="0">
                <a:solidFill>
                  <a:srgbClr val="FFFF00"/>
                </a:solidFill>
              </a:rPr>
              <a:t> “มีหน้าที่สั่งสอน” </a:t>
            </a:r>
            <a:r>
              <a:rPr lang="th-TH" sz="2800" b="1" dirty="0"/>
              <a:t>บรรดาบุตรของพระเจ้าให้เรียนรู้ที่จะอธิษฐานภาวนาและ </a:t>
            </a:r>
            <a:r>
              <a:rPr lang="th-TH" sz="2800" b="1" dirty="0">
                <a:solidFill>
                  <a:srgbClr val="FFFF00"/>
                </a:solidFill>
              </a:rPr>
              <a:t>“มีการอธิษฐานภาวนาอย่างต่อเนื่อง” </a:t>
            </a:r>
            <a:r>
              <a:rPr lang="th-TH" sz="2800" b="1" dirty="0"/>
              <a:t>ซึ่งเรียกว่า </a:t>
            </a:r>
            <a:r>
              <a:rPr lang="th-TH" sz="2800" b="1" dirty="0">
                <a:solidFill>
                  <a:srgbClr val="FFFF00"/>
                </a:solidFill>
              </a:rPr>
              <a:t>การภาวนาประจำวัน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 err="1">
                <a:solidFill>
                  <a:srgbClr val="C00000"/>
                </a:solidFill>
              </a:rPr>
              <a:t>ศา</a:t>
            </a:r>
            <a:r>
              <a:rPr lang="th-TH" sz="2800" b="1" dirty="0">
                <a:solidFill>
                  <a:srgbClr val="C00000"/>
                </a:solidFill>
              </a:rPr>
              <a:t>สนบริกรที่ได้รับศีลบวช </a:t>
            </a:r>
            <a:r>
              <a:rPr lang="en-US" sz="2400" dirty="0">
                <a:solidFill>
                  <a:srgbClr val="C00000"/>
                </a:solidFill>
              </a:rPr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>
                <a:solidFill>
                  <a:srgbClr val="0070C0"/>
                </a:solidFill>
              </a:rPr>
              <a:t>เป็นผู้ที่ “มีหน้าที่รับผิดชอบ</a:t>
            </a:r>
            <a:r>
              <a:rPr lang="th-TH" sz="2800" b="1" u="sng" dirty="0">
                <a:solidFill>
                  <a:srgbClr val="0070C0"/>
                </a:solidFill>
              </a:rPr>
              <a:t>โดยตรง</a:t>
            </a:r>
            <a:r>
              <a:rPr lang="th-TH" sz="2800" b="1" dirty="0">
                <a:solidFill>
                  <a:srgbClr val="0070C0"/>
                </a:solidFill>
              </a:rPr>
              <a:t>” </a:t>
            </a:r>
            <a:r>
              <a:rPr lang="th-TH" sz="2800" b="1" dirty="0"/>
              <a:t>ที่จะอบรม </a:t>
            </a:r>
            <a:r>
              <a:rPr lang="th-TH" sz="2800" b="1" dirty="0" err="1"/>
              <a:t>คร</a:t>
            </a:r>
            <a:r>
              <a:rPr lang="th-TH" sz="2800" b="1" dirty="0"/>
              <a:t>ิสตชนให้ภาวนา </a:t>
            </a:r>
            <a:r>
              <a:rPr lang="th-TH" sz="2800" b="1" dirty="0">
                <a:solidFill>
                  <a:srgbClr val="0070C0"/>
                </a:solidFill>
              </a:rPr>
              <a:t>เพราะเขาเป็นผู้รับใช้ของพระเยซู ได้รับศีลบวชมาก็เพื่อนำประชากรของพระเจ้าไปยังแหล่งของการอธิษฐานภาวนา ซึ่งได้แก่ พระวาจาของพระเจ้าและพิธีกรรมศักดิ์สิทธิ์ เพื่อให้พระวาจาของพระเจ้าได้รับการรำพึงในการภาวนา ทั้งในแบบส่วนตัวและส่วนรวม (พิธีกรรม) </a:t>
            </a:r>
            <a:r>
              <a:rPr lang="th-TH" sz="2800" b="1" dirty="0"/>
              <a:t>และซึมซาบเข้าไปในจิตใจเพื่อจะได้บังเกิดผลในชีวิตใหม่ </a:t>
            </a:r>
            <a:r>
              <a:rPr lang="th-TH" sz="2800" b="1" u="sng" dirty="0">
                <a:solidFill>
                  <a:srgbClr val="0070C0"/>
                </a:solidFill>
              </a:rPr>
              <a:t>ตัวอย่าง</a:t>
            </a:r>
            <a:r>
              <a:rPr lang="th-TH" sz="2800" b="1" dirty="0">
                <a:solidFill>
                  <a:srgbClr val="0070C0"/>
                </a:solidFill>
              </a:rPr>
              <a:t>ของบุคคลที่เป็นนักภาวนา เช่น นักพรต </a:t>
            </a:r>
            <a:r>
              <a:rPr lang="th-TH" sz="2800" b="1" dirty="0"/>
              <a:t>ซึ่งมีจุดเริ่มต้นตั้งแต่สมัยในทะเลทรายอียิปต์แล้ว ยังมีบรรดานักพรตทั้งที่อาศัยอยู่โดดเดี่ยว หรือรวมกันในอาราม เป็นต้น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0BB3A6-2813-DE11-8642-B28FFED7763A}"/>
              </a:ext>
            </a:extLst>
          </p:cNvPr>
          <p:cNvSpPr txBox="1">
            <a:spLocks/>
          </p:cNvSpPr>
          <p:nvPr/>
        </p:nvSpPr>
        <p:spPr>
          <a:xfrm>
            <a:off x="-5" y="4171407"/>
            <a:ext cx="3230885" cy="2686594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ตอนที่ 3: ผู้นำในการภาวนา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</a:t>
            </a:r>
            <a:r>
              <a:rPr lang="th-TH" b="1" dirty="0" err="1">
                <a:solidFill>
                  <a:srgbClr val="FF0000"/>
                </a:solidFill>
              </a:rPr>
              <a:t>ศา</a:t>
            </a:r>
            <a:r>
              <a:rPr lang="th-TH" b="1" dirty="0">
                <a:solidFill>
                  <a:srgbClr val="FF0000"/>
                </a:solidFill>
              </a:rPr>
              <a:t>สนบริกร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	     -  สถานที่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3B0A1-EB76-A183-011C-35A69B86C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28" b="16186"/>
          <a:stretch/>
        </p:blipFill>
        <p:spPr>
          <a:xfrm>
            <a:off x="0" y="0"/>
            <a:ext cx="3230880" cy="41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B0BA83-4144-313B-510E-0A61E1759583}"/>
              </a:ext>
            </a:extLst>
          </p:cNvPr>
          <p:cNvSpPr txBox="1">
            <a:spLocks/>
          </p:cNvSpPr>
          <p:nvPr/>
        </p:nvSpPr>
        <p:spPr>
          <a:xfrm>
            <a:off x="4023360" y="1"/>
            <a:ext cx="8168640" cy="48419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accent4">
                    <a:lumMod val="75000"/>
                  </a:schemeClr>
                </a:solidFill>
              </a:rPr>
              <a:t>2)	เมื่อเป็นเช่นนี้ การอธิษฐานภาวนาจึงต้องมาจาก</a:t>
            </a:r>
            <a:r>
              <a:rPr lang="th-TH" sz="3200" b="1" u="sng" dirty="0">
                <a:solidFill>
                  <a:schemeClr val="accent4">
                    <a:lumMod val="75000"/>
                  </a:schemeClr>
                </a:solidFill>
              </a:rPr>
              <a:t>มนุษย์ทั้งครบ-</a:t>
            </a:r>
            <a:r>
              <a:rPr lang="th-TH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th-TH" sz="3200" b="1" u="sng" dirty="0">
                <a:solidFill>
                  <a:schemeClr val="accent4">
                    <a:lumMod val="75000"/>
                  </a:schemeClr>
                </a:solidFill>
              </a:rPr>
              <a:t>ทั้งตัวบุคคล-</a:t>
            </a:r>
            <a:r>
              <a:rPr lang="th-TH" sz="3200" b="1" dirty="0">
                <a:solidFill>
                  <a:schemeClr val="accent4">
                    <a:lumMod val="75000"/>
                  </a:schemeClr>
                </a:solidFill>
              </a:rPr>
              <a:t>ที่อธิษฐานภาวนา (2562)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B0F0"/>
                </a:solidFill>
              </a:rPr>
              <a:t>คำที่พระคัมภีร์ใช้บ่อยที่สุด 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th-TH" sz="2800" b="1" dirty="0"/>
              <a:t>มากกว่าหนึ่งพันครั้งคือคำว่า </a:t>
            </a:r>
            <a:r>
              <a:rPr lang="th-TH" sz="2800" b="1" dirty="0">
                <a:solidFill>
                  <a:srgbClr val="00B0F0"/>
                </a:solidFill>
              </a:rPr>
              <a:t>“</a:t>
            </a:r>
            <a:r>
              <a:rPr lang="th-TH" sz="2800" b="1" u="sng" dirty="0">
                <a:solidFill>
                  <a:srgbClr val="00B0F0"/>
                </a:solidFill>
              </a:rPr>
              <a:t>ดวงใจ</a:t>
            </a:r>
            <a:r>
              <a:rPr lang="th-TH" sz="2800" b="1" dirty="0">
                <a:solidFill>
                  <a:srgbClr val="00B0F0"/>
                </a:solidFill>
              </a:rPr>
              <a:t>”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FF00"/>
                </a:solidFill>
              </a:rPr>
              <a:t>ใจอยู่ในตัวเรา จึงต้องเป็น “</a:t>
            </a:r>
            <a:r>
              <a:rPr lang="th-TH" sz="2800" b="1" u="sng" dirty="0">
                <a:solidFill>
                  <a:srgbClr val="FFFF00"/>
                </a:solidFill>
              </a:rPr>
              <a:t>ดวงใจที่อธิษฐานภาวนา</a:t>
            </a:r>
            <a:r>
              <a:rPr lang="th-TH" sz="2800" b="1" dirty="0">
                <a:solidFill>
                  <a:srgbClr val="FFFF00"/>
                </a:solidFill>
              </a:rPr>
              <a:t>” </a:t>
            </a:r>
            <a:r>
              <a:rPr lang="en-US" sz="2400" dirty="0">
                <a:solidFill>
                  <a:srgbClr val="FFFF00"/>
                </a:solidFill>
              </a:rPr>
              <a:t>=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/>
              <a:t>พระศาสนจักร </a:t>
            </a:r>
            <a:r>
              <a:rPr lang="th-TH" sz="2800" b="1" dirty="0">
                <a:solidFill>
                  <a:srgbClr val="FFFF00"/>
                </a:solidFill>
              </a:rPr>
              <a:t>(2563) </a:t>
            </a:r>
            <a:r>
              <a:rPr lang="th-TH" sz="2800" b="1" dirty="0"/>
              <a:t>จึงสอนว่า </a:t>
            </a:r>
            <a:r>
              <a:rPr lang="th-TH" sz="2800" b="1" dirty="0">
                <a:solidFill>
                  <a:srgbClr val="FFFF00"/>
                </a:solidFill>
              </a:rPr>
              <a:t>ถ้าใจอยู่ห่างจากพระเจ้า ถ้อยคำอธิษฐานภาวนาก็ไร้ความหมาย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B0F0"/>
                </a:solidFill>
              </a:rPr>
              <a:t>พระศาสนจักรยังสอนต่อไปว่า 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มนุษย์ยังถูก</a:t>
            </a:r>
            <a:r>
              <a:rPr lang="th-TH" sz="2800" b="1" u="sng" dirty="0">
                <a:solidFill>
                  <a:srgbClr val="00B0F0"/>
                </a:solidFill>
              </a:rPr>
              <a:t>สร้างมาตามภาพลักษณ์ของพระเจ้า</a:t>
            </a:r>
            <a:r>
              <a:rPr lang="th-TH" sz="2800" b="1" dirty="0">
                <a:solidFill>
                  <a:srgbClr val="00B0F0"/>
                </a:solidFill>
              </a:rPr>
              <a:t> </a:t>
            </a:r>
            <a:r>
              <a:rPr lang="th-TH" sz="2800" b="1" dirty="0"/>
              <a:t>หมายถึง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th-TH" sz="2800" b="1" u="sng" dirty="0">
                <a:solidFill>
                  <a:srgbClr val="00B0F0"/>
                </a:solidFill>
              </a:rPr>
              <a:t>สร้างมาให้มีความสัมพันธ์กับพระเจ้า</a:t>
            </a:r>
            <a:r>
              <a:rPr lang="th-TH" sz="2800" b="1" dirty="0">
                <a:solidFill>
                  <a:srgbClr val="00B0F0"/>
                </a:solidFill>
              </a:rPr>
              <a:t> ดังนั้น การภาวนาจึงเป็นเรื่องของ</a:t>
            </a:r>
            <a:r>
              <a:rPr lang="th-TH" sz="2800" b="1" u="sng" dirty="0">
                <a:solidFill>
                  <a:srgbClr val="00B0F0"/>
                </a:solidFill>
              </a:rPr>
              <a:t>ความสัมพันธ์</a:t>
            </a:r>
            <a:r>
              <a:rPr lang="th-TH" sz="2800" b="1" dirty="0">
                <a:solidFill>
                  <a:srgbClr val="00B0F0"/>
                </a:solidFill>
              </a:rPr>
              <a:t>ระหว่างเรากับพระเจ้า (2564)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CE21A1-95F8-E438-433B-8F05F6D2D10E}"/>
              </a:ext>
            </a:extLst>
          </p:cNvPr>
          <p:cNvSpPr txBox="1">
            <a:spLocks/>
          </p:cNvSpPr>
          <p:nvPr/>
        </p:nvSpPr>
        <p:spPr>
          <a:xfrm>
            <a:off x="4023360" y="4902926"/>
            <a:ext cx="8168638" cy="195507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u="sng" dirty="0">
                <a:solidFill>
                  <a:srgbClr val="FFFF00"/>
                </a:solidFill>
              </a:rPr>
              <a:t>สรุป</a:t>
            </a:r>
            <a:r>
              <a:rPr lang="th-TH" sz="2800" b="1" dirty="0">
                <a:solidFill>
                  <a:srgbClr val="FFFF00"/>
                </a:solidFill>
              </a:rPr>
              <a:t>:	การภาวนาเป็นการยกใจขึ้นหาพระเจ้า – วอนขอพระเจ้าให้				ประทานสิ่งต่างๆ – ตามที่พระองค์ทรงพอพระทัย – ต้องมีความ			สุภาพ – ออกจากตัวมนุษย์ทั้งครบ – เป็นเรื่องของความสัมพันธ์ 			(ตามภาพลักษณ์)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-/-</a:t>
            </a:r>
            <a:endParaRPr lang="th-TH" sz="2800" dirty="0">
              <a:solidFill>
                <a:srgbClr val="FFFF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EE50BD-BE9D-5219-EA02-CABF6055322D}"/>
              </a:ext>
            </a:extLst>
          </p:cNvPr>
          <p:cNvSpPr txBox="1">
            <a:spLocks/>
          </p:cNvSpPr>
          <p:nvPr/>
        </p:nvSpPr>
        <p:spPr>
          <a:xfrm>
            <a:off x="0" y="3030583"/>
            <a:ext cx="3936265" cy="3827417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rgbClr val="FF0000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บ่อเกิดของการอธิษฐานภาวนา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วิถีทางของการอธิษฐานภาวนา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 ชีวิตการอธิษฐานภาวนา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การอธิษฐานภาวนาในรูปแบบต่างๆ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อุปสรรคของการอธิษฐานภาวนา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การอธิษฐานภาวนาของพระเยซูเจ้า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1A2AA5-B7FC-62D1-A001-0D83E52B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" r="6759"/>
          <a:stretch/>
        </p:blipFill>
        <p:spPr>
          <a:xfrm>
            <a:off x="-1" y="0"/>
            <a:ext cx="3936265" cy="29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34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636D5C-CC96-912A-4068-3C6DC79042FE}"/>
              </a:ext>
            </a:extLst>
          </p:cNvPr>
          <p:cNvSpPr txBox="1">
            <a:spLocks/>
          </p:cNvSpPr>
          <p:nvPr/>
        </p:nvSpPr>
        <p:spPr>
          <a:xfrm>
            <a:off x="3300549" y="0"/>
            <a:ext cx="8891451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C00000"/>
                </a:solidFill>
              </a:rPr>
              <a:t>ผู้ได้รับพระพรพิเศษ </a:t>
            </a:r>
            <a:r>
              <a:rPr lang="en-US" sz="2400" dirty="0">
                <a:solidFill>
                  <a:srgbClr val="C00000"/>
                </a:solidFill>
              </a:rPr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พระจิตเจ้า</a:t>
            </a:r>
            <a:r>
              <a:rPr lang="th-TH" sz="2800" b="1" dirty="0"/>
              <a:t>ทรง</a:t>
            </a:r>
            <a:r>
              <a:rPr lang="th-TH" sz="2800" b="1" dirty="0">
                <a:solidFill>
                  <a:srgbClr val="FFFF00"/>
                </a:solidFill>
              </a:rPr>
              <a:t>ประทานพระพรพิเศษแก่บางคนให้ “มีพระพรพิเศษในการอธิษฐานภาวนาและการแนะนำจิตใจ” </a:t>
            </a:r>
            <a:r>
              <a:rPr lang="th-TH" sz="2800" b="1" dirty="0"/>
              <a:t>เพื่อให้เกิดความดีแก่ส่วนรวม ผู้ที่ได้รับพระพรพิเศษนี้จึงมีบทบาทสำคัญในธรรมประเพณีชีวิตการอธิษฐานของพระศาสนจักร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C00000"/>
                </a:solidFill>
              </a:rPr>
              <a:t>นักบุญยอห</a:t>
            </a:r>
            <a:r>
              <a:rPr lang="th-TH" sz="2800" b="1" dirty="0" err="1">
                <a:solidFill>
                  <a:srgbClr val="C00000"/>
                </a:solidFill>
              </a:rPr>
              <a:t>์น</a:t>
            </a:r>
            <a:r>
              <a:rPr lang="th-TH" sz="2800" b="1" dirty="0">
                <a:solidFill>
                  <a:srgbClr val="C00000"/>
                </a:solidFill>
              </a:rPr>
              <a:t>แห่งไม้กางเขน </a:t>
            </a:r>
            <a:r>
              <a:rPr lang="en-US" sz="2400" dirty="0">
                <a:solidFill>
                  <a:srgbClr val="C00000"/>
                </a:solidFill>
              </a:rPr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จึงถึงกับ</a:t>
            </a:r>
            <a:r>
              <a:rPr lang="th-TH" sz="2800" b="1" dirty="0">
                <a:solidFill>
                  <a:srgbClr val="0070C0"/>
                </a:solidFill>
              </a:rPr>
              <a:t>แนะนำวิญญาณที่อยากก้าวหน้าในชีวิตแห่งความครบครัน </a:t>
            </a:r>
            <a:r>
              <a:rPr lang="th-TH" sz="2800" b="1" dirty="0"/>
              <a:t>(การภาวนา) </a:t>
            </a:r>
            <a:r>
              <a:rPr lang="th-TH" sz="2800" b="1" dirty="0">
                <a:solidFill>
                  <a:srgbClr val="0070C0"/>
                </a:solidFill>
              </a:rPr>
              <a:t>ให้มอบตนไว้ภายใต้การแนะนำของ </a:t>
            </a:r>
            <a:r>
              <a:rPr lang="th-TH" sz="2800" b="1" u="sng" dirty="0">
                <a:solidFill>
                  <a:srgbClr val="0070C0"/>
                </a:solidFill>
              </a:rPr>
              <a:t>ผู้ที่มีพระพรพิเศษ</a:t>
            </a:r>
            <a:r>
              <a:rPr lang="th-TH" sz="2800" b="1" dirty="0">
                <a:solidFill>
                  <a:srgbClr val="0070C0"/>
                </a:solidFill>
              </a:rPr>
              <a:t>เหล่านี้...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2800" b="1" i="1" dirty="0">
                <a:solidFill>
                  <a:srgbClr val="FFFF00"/>
                </a:solidFill>
              </a:rPr>
              <a:t>	</a:t>
            </a:r>
            <a:r>
              <a:rPr lang="th-TH" sz="2800" b="1" i="1" dirty="0">
                <a:solidFill>
                  <a:srgbClr val="00B0F0"/>
                </a:solidFill>
              </a:rPr>
              <a:t>“เพราะว่าอาจารย์เป็นเช่นไร ศิษย์ก็จะเป็นเช่นนั้น บิดาเป็นเช่นไร บุตรก็จะเป็น	เช่นนั้น ... ถ้าผู้แนะนำจิตใจไม่มีประสบการณ์เรื่องชีวิตจิต เขาก็จะ	ไม่อาจ	แนะนำวิญญาณให้มีชีวิตจิตที่พระเจ้าทรงเรียกเขาให้ไปถึงได้” </a:t>
            </a:r>
            <a:r>
              <a:rPr lang="th-TH" sz="2800" b="1" i="1" dirty="0"/>
              <a:t>-/-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9E63F-6378-FF5D-9F5B-0CB5CE79D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4"/>
          <a:stretch/>
        </p:blipFill>
        <p:spPr>
          <a:xfrm>
            <a:off x="-4" y="0"/>
            <a:ext cx="3230884" cy="411044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67E63B-1362-0D70-1A1C-372FE5116598}"/>
              </a:ext>
            </a:extLst>
          </p:cNvPr>
          <p:cNvSpPr txBox="1">
            <a:spLocks/>
          </p:cNvSpPr>
          <p:nvPr/>
        </p:nvSpPr>
        <p:spPr>
          <a:xfrm>
            <a:off x="-5" y="4171407"/>
            <a:ext cx="3230885" cy="2686594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ตอนที่ 3: ผู้นำในการภาวนา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  -  </a:t>
            </a:r>
            <a:r>
              <a:rPr lang="th-TH" b="1" dirty="0" err="1">
                <a:solidFill>
                  <a:srgbClr val="FF0000"/>
                </a:solidFill>
              </a:rPr>
              <a:t>ศา</a:t>
            </a:r>
            <a:r>
              <a:rPr lang="th-TH" b="1" dirty="0">
                <a:solidFill>
                  <a:srgbClr val="FF0000"/>
                </a:solidFill>
              </a:rPr>
              <a:t>สนบริกร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		     -  สถานที่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2222178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BC481C6-013F-348E-FF4A-E515CE8B7842}"/>
              </a:ext>
            </a:extLst>
          </p:cNvPr>
          <p:cNvSpPr txBox="1">
            <a:spLocks/>
          </p:cNvSpPr>
          <p:nvPr/>
        </p:nvSpPr>
        <p:spPr>
          <a:xfrm>
            <a:off x="4981302" y="0"/>
            <a:ext cx="7210697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2)	สถานที่ที่เหมาะสำหรับอธิษฐานภาวนา (2691)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C00000"/>
                </a:solidFill>
              </a:rPr>
              <a:t>สำหรับชุมชน </a:t>
            </a:r>
            <a:r>
              <a:rPr lang="en-US" sz="2400" dirty="0">
                <a:solidFill>
                  <a:srgbClr val="C00000"/>
                </a:solidFill>
              </a:rPr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u="sng" dirty="0">
                <a:solidFill>
                  <a:srgbClr val="FFFF00"/>
                </a:solidFill>
              </a:rPr>
              <a:t>วัด</a:t>
            </a:r>
            <a:r>
              <a:rPr lang="th-TH" sz="2800" b="1" dirty="0">
                <a:solidFill>
                  <a:srgbClr val="FFFF00"/>
                </a:solidFill>
              </a:rPr>
              <a:t>หรือโบสถ์</a:t>
            </a:r>
            <a:r>
              <a:rPr lang="th-TH" sz="2800" b="1" u="sng" dirty="0">
                <a:solidFill>
                  <a:srgbClr val="FFFF00"/>
                </a:solidFill>
              </a:rPr>
              <a:t>เป็นบ้านของพระเจ้า</a:t>
            </a:r>
            <a:r>
              <a:rPr lang="th-TH" sz="2800" b="1" dirty="0">
                <a:solidFill>
                  <a:srgbClr val="FFFF00"/>
                </a:solidFill>
              </a:rPr>
              <a:t>-เป็นที่ประทับของพระเจ้า </a:t>
            </a:r>
            <a:r>
              <a:rPr lang="th-TH" sz="2800" b="1" u="sng" dirty="0">
                <a:solidFill>
                  <a:srgbClr val="FFFF00"/>
                </a:solidFill>
              </a:rPr>
              <a:t>จึงเป็นสถานที่เฉพาะของการอธิษฐานภาวนา </a:t>
            </a:r>
            <a:r>
              <a:rPr lang="th-TH" sz="2800" b="1" dirty="0"/>
              <a:t>วัดยังเป็นสถานที่พิเศษ</a:t>
            </a:r>
            <a:r>
              <a:rPr lang="th-TH" sz="2800" b="1" dirty="0">
                <a:solidFill>
                  <a:srgbClr val="FFFF00"/>
                </a:solidFill>
              </a:rPr>
              <a:t>เพื่อถวายนมัสการ</a:t>
            </a:r>
            <a:r>
              <a:rPr lang="th-TH" sz="2800" b="1" dirty="0"/>
              <a:t>การประทับอยู่อย่างแท้จริงของพระ</a:t>
            </a:r>
            <a:r>
              <a:rPr lang="th-TH" sz="2800" b="1" dirty="0" err="1"/>
              <a:t>คร</a:t>
            </a:r>
            <a:r>
              <a:rPr lang="th-TH" sz="2800" b="1" dirty="0"/>
              <a:t>ิสตเจ้าในศีลมหาสนิท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สำหรับส่วนตัว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0070C0"/>
                </a:solidFill>
              </a:rPr>
              <a:t>สามารถเลือกสถานที่ใดเป็นมุมสำหรับการอธิษฐานภาวนา</a:t>
            </a:r>
            <a:r>
              <a:rPr lang="th-TH" sz="2800" b="1" dirty="0"/>
              <a:t>ก็ได้ ซึ่งหากมีหนังสือพระคัมภีร์และรูปภาพศักดิ์สิทธิ์อยู่ด้วย ก็จะ</a:t>
            </a:r>
            <a:r>
              <a:rPr lang="th-TH" sz="2800" b="1" dirty="0">
                <a:solidFill>
                  <a:srgbClr val="0070C0"/>
                </a:solidFill>
              </a:rPr>
              <a:t>ช่วยให้เรา “</a:t>
            </a:r>
            <a:r>
              <a:rPr lang="th-TH" sz="2800" b="1" u="sng" dirty="0">
                <a:solidFill>
                  <a:srgbClr val="0070C0"/>
                </a:solidFill>
              </a:rPr>
              <a:t>ได้อยู่ตามลำพัง</a:t>
            </a:r>
            <a:r>
              <a:rPr lang="th-TH" sz="2800" b="1" dirty="0">
                <a:solidFill>
                  <a:srgbClr val="0070C0"/>
                </a:solidFill>
              </a:rPr>
              <a:t>” ต่อหน้าพระเจ้า-พระบิดาของเรา 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สำหรับครอบครัว</a:t>
            </a:r>
            <a:r>
              <a:rPr lang="th-TH" sz="2800" b="1" dirty="0" err="1">
                <a:solidFill>
                  <a:srgbClr val="FF0000"/>
                </a:solidFill>
              </a:rPr>
              <a:t>คร</a:t>
            </a:r>
            <a:r>
              <a:rPr lang="th-TH" sz="2800" b="1" dirty="0">
                <a:solidFill>
                  <a:srgbClr val="FF0000"/>
                </a:solidFill>
              </a:rPr>
              <a:t>ิสตชน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ห้องอธิษฐานภาวนาเล็กๆ ในบ้าน</a:t>
            </a:r>
            <a:r>
              <a:rPr lang="th-TH" sz="2800" b="1" dirty="0"/>
              <a:t>ถือเป็นสถานที่ที่เหมาะสมที่สุดที่ช่วยให้มีการอธิษฐานภาวนาร่วมกันได้เป็นอย่างดี</a:t>
            </a:r>
            <a:r>
              <a:rPr lang="en-US" sz="2800" b="1" dirty="0"/>
              <a:t> </a:t>
            </a:r>
            <a:r>
              <a:rPr lang="en-US" sz="1600" dirty="0"/>
              <a:t>-/-</a:t>
            </a:r>
            <a:endParaRPr lang="th-TH" sz="2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01390E-4A8E-E2B6-A3D0-F9D320B06EAB}"/>
              </a:ext>
            </a:extLst>
          </p:cNvPr>
          <p:cNvSpPr txBox="1">
            <a:spLocks/>
          </p:cNvSpPr>
          <p:nvPr/>
        </p:nvSpPr>
        <p:spPr>
          <a:xfrm>
            <a:off x="-5" y="3344091"/>
            <a:ext cx="4912567" cy="3513910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2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>
              <a:spcAft>
                <a:spcPts val="0"/>
              </a:spcAft>
            </a:pPr>
            <a:r>
              <a:rPr lang="th-TH" sz="2200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>
              <a:spcAft>
                <a:spcPts val="0"/>
              </a:spcAft>
            </a:pPr>
            <a:r>
              <a:rPr lang="th-TH" sz="2200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chemeClr val="bg1"/>
                </a:solidFill>
              </a:rPr>
              <a:t>               ตอนที่ 1: บ่อเกิดของการภาวนา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chemeClr val="bg1"/>
                </a:solidFill>
              </a:rPr>
              <a:t>               ตอนที่ 2: วิถีทางของการภาวนา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rgbClr val="FF0000"/>
                </a:solidFill>
              </a:rPr>
              <a:t>               ตอนที่ 3: ผู้นำในการภาวนา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rgbClr val="FF0000"/>
                </a:solidFill>
              </a:rPr>
              <a:t>		             -  </a:t>
            </a:r>
            <a:r>
              <a:rPr lang="th-TH" sz="2200" b="1" dirty="0" err="1">
                <a:solidFill>
                  <a:srgbClr val="FF0000"/>
                </a:solidFill>
              </a:rPr>
              <a:t>ศา</a:t>
            </a:r>
            <a:r>
              <a:rPr lang="th-TH" sz="2200" b="1" dirty="0">
                <a:solidFill>
                  <a:srgbClr val="FF0000"/>
                </a:solidFill>
              </a:rPr>
              <a:t>สนบริกร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rgbClr val="FF0000"/>
                </a:solidFill>
              </a:rPr>
              <a:t>		             -  สถานที่</a:t>
            </a:r>
          </a:p>
          <a:p>
            <a:pPr>
              <a:spcAft>
                <a:spcPts val="0"/>
              </a:spcAft>
            </a:pPr>
            <a:r>
              <a:rPr lang="th-TH" sz="22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9D9355-F3CA-6E44-C264-88618A71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07"/>
          <a:stretch/>
        </p:blipFill>
        <p:spPr>
          <a:xfrm>
            <a:off x="0" y="0"/>
            <a:ext cx="4912567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7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16DE4-260E-ED32-69A3-E00354F9B543}"/>
              </a:ext>
            </a:extLst>
          </p:cNvPr>
          <p:cNvSpPr txBox="1">
            <a:spLocks/>
          </p:cNvSpPr>
          <p:nvPr/>
        </p:nvSpPr>
        <p:spPr>
          <a:xfrm>
            <a:off x="5799908" y="0"/>
            <a:ext cx="6392091" cy="6857998"/>
          </a:xfrm>
          <a:prstGeom prst="rect">
            <a:avLst/>
          </a:prstGeom>
          <a:solidFill>
            <a:srgbClr val="00B0F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3800" b="1" dirty="0">
                <a:solidFill>
                  <a:srgbClr val="FFFF00"/>
                </a:solidFill>
              </a:rPr>
              <a:t>จบ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en-US" sz="6000" dirty="0">
                <a:solidFill>
                  <a:srgbClr val="FFFF00"/>
                </a:solidFill>
              </a:rPr>
              <a:t>= = = = = = = = = = =</a:t>
            </a:r>
            <a:endParaRPr lang="th-TH" sz="6000" dirty="0">
              <a:solidFill>
                <a:srgbClr val="FFFF00"/>
              </a:solidFill>
            </a:endParaRP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1500" b="1" dirty="0">
                <a:solidFill>
                  <a:srgbClr val="FFFF00"/>
                </a:solidFill>
              </a:rPr>
              <a:t>บทที่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743514-F0B3-BCB0-D027-087181FC3B2E}"/>
              </a:ext>
            </a:extLst>
          </p:cNvPr>
          <p:cNvSpPr txBox="1">
            <a:spLocks/>
          </p:cNvSpPr>
          <p:nvPr/>
        </p:nvSpPr>
        <p:spPr>
          <a:xfrm>
            <a:off x="-6" y="3810000"/>
            <a:ext cx="5715000" cy="3048000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8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>
              <a:spcAft>
                <a:spcPts val="0"/>
              </a:spcAft>
            </a:pPr>
            <a:r>
              <a:rPr lang="th-TH" sz="2200" b="1" dirty="0">
                <a:solidFill>
                  <a:schemeClr val="bg1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>
              <a:spcAft>
                <a:spcPts val="0"/>
              </a:spcAft>
            </a:pPr>
            <a:r>
              <a:rPr lang="th-TH" sz="2200" b="1" dirty="0">
                <a:solidFill>
                  <a:srgbClr val="FF0000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rgbClr val="FF0000"/>
                </a:solidFill>
              </a:rPr>
              <a:t>               ตอนที่ 1: บ่อเกิดของการอธิษฐานภาวนา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rgbClr val="FF0000"/>
                </a:solidFill>
              </a:rPr>
              <a:t>               ตอนที่ 2: วิถีทางของการอธิษฐานภาวนา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rgbClr val="FF0000"/>
                </a:solidFill>
              </a:rPr>
              <a:t>               ตอนที่ 3: ผู้นำให้อธิษฐานภาวนา</a:t>
            </a:r>
          </a:p>
          <a:p>
            <a:pPr>
              <a:spcAft>
                <a:spcPts val="0"/>
              </a:spcAft>
            </a:pPr>
            <a:r>
              <a:rPr lang="th-TH" sz="2200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23A622-9437-31E3-780A-E8358FAB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18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1464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9F7D866-139E-CB30-E317-2B4E59FBD84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801393" cy="6858000"/>
          </a:xfrm>
          <a:prstGeom prst="rect">
            <a:avLst/>
          </a:prstGeom>
          <a:solidFill>
            <a:srgbClr val="FFFF00"/>
          </a:solidFill>
        </p:spPr>
        <p:txBody>
          <a:bodyPr anchor="b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3600" b="1">
                <a:solidFill>
                  <a:srgbClr val="FF0000"/>
                </a:solidFill>
              </a:rPr>
              <a:t>ส่วนที่หนึ่ง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3600" b="1">
                <a:solidFill>
                  <a:srgbClr val="FF0000"/>
                </a:solidFill>
              </a:rPr>
              <a:t>การอธิษฐานภาวนาในชีวิตคริสตชน (2558-2758)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800" b="1">
                <a:solidFill>
                  <a:srgbClr val="FF0000"/>
                </a:solidFill>
              </a:rPr>
              <a:t>บทที่ 1 มนุษย์ทุกคนได้รับเรียกมาให้อธิษฐานภาวนา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>
                <a:solidFill>
                  <a:schemeClr val="bg1"/>
                </a:solidFill>
              </a:rPr>
              <a:t>		ตอนที่ 1	ในพันธสัญญาเดิม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>
                <a:solidFill>
                  <a:schemeClr val="bg1"/>
                </a:solidFill>
              </a:rPr>
              <a:t>		ตอนที่ 2	เมื่อเวลาที่กำหนดมาถึงแล้ว-พันธสัญญาใหม่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>
                <a:solidFill>
                  <a:schemeClr val="bg1"/>
                </a:solidFill>
              </a:rPr>
              <a:t>		ตอนที่ 3 	ในช่วงเวลาของพระศาสนจักร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2800" b="1">
                <a:solidFill>
                  <a:srgbClr val="FF0000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>
                <a:solidFill>
                  <a:schemeClr val="bg1"/>
                </a:solidFill>
              </a:rPr>
              <a:t>		ตอนที่ 1 	บ่อเกิดของการอธิษฐานภาวนา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>
                <a:solidFill>
                  <a:schemeClr val="bg1"/>
                </a:solidFill>
              </a:rPr>
              <a:t>		ตอนที่ 2 	วิถีทางของการอธิษฐานภาวนา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>
                <a:solidFill>
                  <a:schemeClr val="bg1"/>
                </a:solidFill>
              </a:rPr>
              <a:t>		ตอนที่ 3 	ผู้นำให้อธิษฐานภาวนา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2800" b="1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>
                <a:solidFill>
                  <a:schemeClr val="bg1"/>
                </a:solidFill>
              </a:rPr>
              <a:t>		ตอนที่ 1 	การอธิษฐานภาวนาในรูปแบบต่างๆ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>
                <a:solidFill>
                  <a:schemeClr val="bg1"/>
                </a:solidFill>
              </a:rPr>
              <a:t>		ตอนที่ 2 	อุปสรรคต่างๆ ของการอธิษฐานภาวนา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>
                <a:solidFill>
                  <a:schemeClr val="bg1"/>
                </a:solidFill>
              </a:rPr>
              <a:t>		ตอนที่ 3 	การอธิษฐานภาวนาตามเวลาของพระเยซูเจ้า</a:t>
            </a: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9B87C-A065-211C-EF01-F8F28BAA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9" y="-2"/>
            <a:ext cx="5312221" cy="36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482B12-A940-30BE-A8FB-0303E349E1A4}"/>
              </a:ext>
            </a:extLst>
          </p:cNvPr>
          <p:cNvSpPr txBox="1">
            <a:spLocks/>
          </p:cNvSpPr>
          <p:nvPr/>
        </p:nvSpPr>
        <p:spPr>
          <a:xfrm>
            <a:off x="6879778" y="3701143"/>
            <a:ext cx="5312222" cy="31568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3600" b="1" dirty="0">
                <a:solidFill>
                  <a:srgbClr val="FFC000"/>
                </a:solidFill>
              </a:rPr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3600" b="1" dirty="0">
                <a:solidFill>
                  <a:srgbClr val="FFC000"/>
                </a:solidFill>
              </a:rPr>
              <a:t>บทภาวนา “ข้าแต่พระบิดา” (2759-2865)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600" b="1" dirty="0"/>
              <a:t>ตอนที่ 1  สรุปพระวรสารทั้งหมด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600" b="1" dirty="0"/>
              <a:t>ตอนที่ 2  ข้าแต่พระบิดาของข้าพเจ้าทั้งหลาย 				    พระองค์สถิตในสวรรค์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600" b="1" dirty="0"/>
              <a:t>ตอนที่ 3  คำวอนขอเจ็ดประการ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600" b="1" dirty="0"/>
              <a:t>ตอนที่ 4  บทยอพระเกียรติสุดท้าย</a:t>
            </a:r>
          </a:p>
        </p:txBody>
      </p:sp>
    </p:spTree>
    <p:extLst>
      <p:ext uri="{BB962C8B-B14F-4D97-AF65-F5344CB8AC3E}">
        <p14:creationId xmlns:p14="http://schemas.microsoft.com/office/powerpoint/2010/main" val="9345421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E59496-0B9B-4DEB-BF13-578CEF3D4BF0}"/>
              </a:ext>
            </a:extLst>
          </p:cNvPr>
          <p:cNvSpPr txBox="1">
            <a:spLocks/>
          </p:cNvSpPr>
          <p:nvPr/>
        </p:nvSpPr>
        <p:spPr>
          <a:xfrm>
            <a:off x="3561806" y="0"/>
            <a:ext cx="8630193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บทที่ 3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ชีวิตการอธิษฐานภาวนา (2697-2758)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ธรรมประเพณีของพระศาสนจักร </a:t>
            </a:r>
            <a:r>
              <a:rPr lang="en-US" sz="2400" b="1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สอนว่า การอธิษฐานภาวนาว่าเป็น </a:t>
            </a:r>
            <a:r>
              <a:rPr lang="th-TH" sz="2800" b="1" dirty="0">
                <a:solidFill>
                  <a:srgbClr val="FFFF00"/>
                </a:solidFill>
              </a:rPr>
              <a:t>“การยกจิตใจขึ้นพระเจ้า”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 err="1"/>
              <a:t>คร</a:t>
            </a:r>
            <a:r>
              <a:rPr lang="th-TH" sz="2800" b="1" dirty="0"/>
              <a:t>ิสตชนจึงได้รับการเชื้อเชิญให้ </a:t>
            </a:r>
            <a:r>
              <a:rPr lang="th-TH" sz="2800" b="1" dirty="0">
                <a:solidFill>
                  <a:srgbClr val="FFFF00"/>
                </a:solidFill>
              </a:rPr>
              <a:t>“ยกใจขึ้นคิดถึง” </a:t>
            </a:r>
            <a:r>
              <a:rPr lang="th-TH" sz="2800" b="1" dirty="0"/>
              <a:t>พระเจ้าอยู่บ่อยๆ 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น.เกรโกรี่แห่งนาซีอันเซน </a:t>
            </a:r>
            <a:r>
              <a:rPr lang="th-TH" sz="2800" b="1" dirty="0"/>
              <a:t>พูดเปรียบเทียบว่า </a:t>
            </a:r>
            <a:r>
              <a:rPr lang="th-TH" sz="2800" b="1" i="1" dirty="0">
                <a:solidFill>
                  <a:srgbClr val="FFFF00"/>
                </a:solidFill>
              </a:rPr>
              <a:t>“เราต้องคิดถึงพระเจ้าให้บ่อยกว่าหายใจเสียด้วย” 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แต่ความจริงแล้ว การภาวนา “อยู่ตลอดเวลา” เป็นไปไม่ได้ </a:t>
            </a:r>
            <a:r>
              <a:rPr lang="en-US" sz="2400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พระศาสนจักรจึงได้ </a:t>
            </a:r>
            <a:r>
              <a:rPr lang="th-TH" sz="2800" b="1" dirty="0">
                <a:solidFill>
                  <a:srgbClr val="FFFF00"/>
                </a:solidFill>
              </a:rPr>
              <a:t>“เสนอจังหวะเวลา-ช่วงเวลา” </a:t>
            </a:r>
            <a:r>
              <a:rPr lang="th-TH" sz="2800" b="1" dirty="0"/>
              <a:t>ของการภาวนาไว้ </a:t>
            </a:r>
            <a:r>
              <a:rPr lang="th-TH" sz="2800" b="1" dirty="0">
                <a:solidFill>
                  <a:srgbClr val="FFFF00"/>
                </a:solidFill>
              </a:rPr>
              <a:t>เพื่อจะได้สามารถหล่อเลี้ยงชีวิตการภาวน-ยกจิตใจขึ้น-ได้อย่างต่อเนื่อง </a:t>
            </a:r>
            <a:r>
              <a:rPr lang="th-TH" sz="2800" b="1" dirty="0"/>
              <a:t>เช่น การภาวนาเวลาเช้า-เย็น ก่อน-หลังอาหาร สวดทำวัตร และ มิสซาประจำวัน-วันอาทิตย์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บทนี้นำเสนอ 3 เรื่อง </a:t>
            </a:r>
            <a:r>
              <a:rPr lang="en-US" sz="2400" dirty="0"/>
              <a:t>=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รูปแบบต่างๆ ในการภาวนา อุปสรรคของการภาวนา </a:t>
            </a:r>
            <a:r>
              <a:rPr lang="th-TH" sz="2800" b="1" dirty="0"/>
              <a:t>และ</a:t>
            </a:r>
            <a:r>
              <a:rPr lang="th-TH" sz="2800" b="1" dirty="0">
                <a:solidFill>
                  <a:srgbClr val="FFFF00"/>
                </a:solidFill>
              </a:rPr>
              <a:t>การภาวนาตามเวลาของพระเยซูเจ้า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76D9C-E2C0-4F1D-BFA0-0E85F0C5A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1" r="16543"/>
          <a:stretch/>
        </p:blipFill>
        <p:spPr>
          <a:xfrm>
            <a:off x="0" y="0"/>
            <a:ext cx="3483429" cy="356180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F7F7B0-EE98-49AC-AE1D-C01D02FB8530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 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 3: การภาวนาตามเวลาของพระเยซู</a:t>
            </a:r>
          </a:p>
        </p:txBody>
      </p:sp>
    </p:spTree>
    <p:extLst>
      <p:ext uri="{BB962C8B-B14F-4D97-AF65-F5344CB8AC3E}">
        <p14:creationId xmlns:p14="http://schemas.microsoft.com/office/powerpoint/2010/main" val="11871697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0A4C64-2FBE-4619-AC36-5F1FC7CF649D}"/>
              </a:ext>
            </a:extLst>
          </p:cNvPr>
          <p:cNvSpPr txBox="1">
            <a:spLocks/>
          </p:cNvSpPr>
          <p:nvPr/>
        </p:nvSpPr>
        <p:spPr>
          <a:xfrm>
            <a:off x="3553098" y="0"/>
            <a:ext cx="8638902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ตอนที่ 1: การอธิษฐานภาวนาในรูปแบบต่างๆ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ในธรรมประเพณี</a:t>
            </a:r>
            <a:r>
              <a:rPr lang="th-TH" sz="3000" b="1" dirty="0" err="1">
                <a:solidFill>
                  <a:schemeClr val="accent4">
                    <a:lumMod val="75000"/>
                  </a:schemeClr>
                </a:solidFill>
              </a:rPr>
              <a:t>คร</a:t>
            </a: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ิสตชน </a:t>
            </a:r>
            <a:r>
              <a:rPr lang="en-US" sz="2400" dirty="0"/>
              <a:t>=</a:t>
            </a:r>
            <a:r>
              <a:rPr lang="th-TH" sz="3000" b="1" dirty="0"/>
              <a:t> มีการภาวนาอยู่ </a:t>
            </a:r>
            <a:r>
              <a:rPr lang="en-US" sz="2400" dirty="0">
                <a:solidFill>
                  <a:srgbClr val="FFFF00"/>
                </a:solidFill>
              </a:rPr>
              <a:t>3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th-TH" sz="3000" b="1" dirty="0">
                <a:solidFill>
                  <a:srgbClr val="FFFF00"/>
                </a:solidFill>
              </a:rPr>
              <a:t>รูปแบบ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th-TH" sz="3000" b="1" dirty="0"/>
              <a:t>ซึ่งทั้ง </a:t>
            </a:r>
            <a:r>
              <a:rPr lang="en-US" sz="2400" dirty="0"/>
              <a:t>3</a:t>
            </a:r>
            <a:r>
              <a:rPr lang="th-TH" sz="3000" b="1" dirty="0"/>
              <a:t> แบบนี้มีแนวปฏิบัติพื้นฐานร่วมกันคือ </a:t>
            </a:r>
            <a:r>
              <a:rPr lang="th-TH" sz="3000" b="1" dirty="0">
                <a:solidFill>
                  <a:srgbClr val="FFFF00"/>
                </a:solidFill>
              </a:rPr>
              <a:t>มีการสำรวมจิตใจ-พยายามรักษาถ้อยคำ-การดำรงตนอยู่เฉพาะพระพักตร์พระเจ้า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000" b="1" dirty="0"/>
              <a:t>	1)	การภาวนาโดยเปล่งเสียง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000" b="1" dirty="0"/>
              <a:t>	2)	การรำพึง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3000" b="1" dirty="0"/>
              <a:t>	3)	การพิศเพ่ง</a:t>
            </a:r>
            <a:r>
              <a:rPr lang="th-TH" sz="3000" b="1" dirty="0" err="1"/>
              <a:t>ฌาณ</a:t>
            </a:r>
            <a:endParaRPr lang="th-TH" sz="3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B3F3C-2AB2-439A-8E42-A06BAB515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1" r="16543"/>
          <a:stretch/>
        </p:blipFill>
        <p:spPr>
          <a:xfrm>
            <a:off x="0" y="0"/>
            <a:ext cx="3483429" cy="356180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287DC6-C2C5-4DC5-A75B-4D199759C40F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-  การเปล่งเสียง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		   -  การรำ</a:t>
            </a:r>
            <a:r>
              <a:rPr lang="th-TH" b="1" dirty="0" err="1">
                <a:solidFill>
                  <a:srgbClr val="FF0000"/>
                </a:solidFill>
              </a:rPr>
              <a:t>พีง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		   -  การพิศเพ่ง</a:t>
            </a:r>
            <a:r>
              <a:rPr lang="th-TH" b="1" dirty="0" err="1">
                <a:solidFill>
                  <a:srgbClr val="FF0000"/>
                </a:solidFill>
              </a:rPr>
              <a:t>ฌาณ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3: การภาวนาตามเวลาของพระเยซู</a:t>
            </a:r>
          </a:p>
        </p:txBody>
      </p:sp>
    </p:spTree>
    <p:extLst>
      <p:ext uri="{BB962C8B-B14F-4D97-AF65-F5344CB8AC3E}">
        <p14:creationId xmlns:p14="http://schemas.microsoft.com/office/powerpoint/2010/main" val="8997893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0F0B9D4-F499-44D7-8695-D0922DE107F7}"/>
              </a:ext>
            </a:extLst>
          </p:cNvPr>
          <p:cNvSpPr txBox="1">
            <a:spLocks/>
          </p:cNvSpPr>
          <p:nvPr/>
        </p:nvSpPr>
        <p:spPr>
          <a:xfrm>
            <a:off x="3561806" y="0"/>
            <a:ext cx="8630193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accent4">
                    <a:lumMod val="75000"/>
                  </a:schemeClr>
                </a:solidFill>
              </a:rPr>
              <a:t>1)	การอธิษฐานภาวนาโดยเปล่งเสียง (2700-2704)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ด้วยเพราะมนุษย์ประกอบด้วยร่างกายและจิตใจรวมเป็นหนึ่งเดียวกัน </a:t>
            </a:r>
            <a:r>
              <a:rPr lang="en-US" sz="2400" dirty="0"/>
              <a:t>=</a:t>
            </a:r>
            <a:r>
              <a:rPr lang="th-TH" sz="2400" b="1" dirty="0"/>
              <a:t> </a:t>
            </a:r>
            <a:r>
              <a:rPr lang="th-TH" sz="2800" b="1" dirty="0"/>
              <a:t>ดังนั้น เมื่อเราภาวนาต่อพระเจ้า </a:t>
            </a:r>
            <a:r>
              <a:rPr lang="th-TH" sz="2800" b="1" dirty="0">
                <a:solidFill>
                  <a:srgbClr val="FFFF00"/>
                </a:solidFill>
              </a:rPr>
              <a:t>ร่างกายจึงต้องรวมเป็นหนึ่งเดียวกับจิตใจด้วย โดยเสียงออกมาจากใจอีกต่อหนึ่ง คือ เริ่มต้นที่ใจ และเปล่งออกมาเป็นเสียง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การภาวนาด้วยการเปล่งเสียงนี้ยังสอดคล้องกับพระประสงค์ของพระเจ้า </a:t>
            </a:r>
            <a:r>
              <a:rPr lang="en-US" sz="2400" dirty="0"/>
              <a:t>=</a:t>
            </a:r>
            <a:r>
              <a:rPr lang="th-TH" sz="2800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เพราะพระเจ้าแสวงหาผู้ที่นมัสการพระองค์-ผู้ที่ภาวนาต่อพระองค์-ที่ออกมาจากส่วนลึกของจิตใจ-วิญญาณ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พระเยซูเจ้าเอง </a:t>
            </a:r>
            <a:r>
              <a:rPr lang="en-US" sz="2000" dirty="0"/>
              <a:t>=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ทรงอธิษฐานภาวนาต่อพระบิดาของพระองค์ด้วยการเปล่งเสียงหลายครั้ง</a:t>
            </a:r>
            <a:r>
              <a:rPr lang="th-TH" sz="2800" b="1" dirty="0"/>
              <a:t> (พระวรสาร) และ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ทรงสอนบรรดาศิษย์ให้สวดบทข้าแต่พระบิดาของข้าพเจ้าทั้งหลาย </a:t>
            </a:r>
            <a:r>
              <a:rPr lang="th-TH" sz="2800" b="1" dirty="0"/>
              <a:t>(ด้วยการเปล่งเสียง)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/>
              <a:t>ด้วยเหตุนี้ 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น.ยอห</a:t>
            </a:r>
            <a:r>
              <a:rPr lang="th-TH" sz="2800" b="1" dirty="0" err="1">
                <a:solidFill>
                  <a:schemeClr val="accent4">
                    <a:lumMod val="75000"/>
                  </a:schemeClr>
                </a:solidFill>
              </a:rPr>
              <a:t>์น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 err="1">
                <a:solidFill>
                  <a:schemeClr val="accent4">
                    <a:lumMod val="75000"/>
                  </a:schemeClr>
                </a:solidFill>
              </a:rPr>
              <a:t>คริส</a:t>
            </a: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ซอสโตม </a:t>
            </a:r>
            <a:r>
              <a:rPr lang="th-TH" sz="2800" b="1" dirty="0"/>
              <a:t>จึงกล่าวว่า </a:t>
            </a:r>
            <a:r>
              <a:rPr lang="th-TH" sz="2800" b="1" i="1" dirty="0">
                <a:solidFill>
                  <a:srgbClr val="FFC000"/>
                </a:solidFill>
              </a:rPr>
              <a:t>“พระเจ้าทรงฟังคำอธิษฐานภาวนาของเรา ไม่ใช่เพราะถ้อยคำจำนวนมาก แต่อยู่ที่</a:t>
            </a:r>
            <a:r>
              <a:rPr lang="th-TH" sz="2800" b="1" i="1" u="sng" dirty="0">
                <a:solidFill>
                  <a:srgbClr val="FFC000"/>
                </a:solidFill>
              </a:rPr>
              <a:t>ความตั้งใจ</a:t>
            </a:r>
            <a:r>
              <a:rPr lang="th-TH" sz="2800" b="1" i="1" dirty="0">
                <a:solidFill>
                  <a:srgbClr val="FFC000"/>
                </a:solidFill>
              </a:rPr>
              <a:t>ของเรา” -/-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1411A-3389-44F6-ACA4-9A6574696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3" r="29728"/>
          <a:stretch/>
        </p:blipFill>
        <p:spPr>
          <a:xfrm>
            <a:off x="0" y="0"/>
            <a:ext cx="3483429" cy="357051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4A322A-8701-4DA9-A71C-40635BD0C692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-  การเปล่งเสียง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		   -  การรำ</a:t>
            </a:r>
            <a:r>
              <a:rPr lang="th-TH" b="1" dirty="0" err="1">
                <a:solidFill>
                  <a:schemeClr val="bg1"/>
                </a:solidFill>
              </a:rPr>
              <a:t>พีง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		   -  การพิศเพ่ง</a:t>
            </a:r>
            <a:r>
              <a:rPr lang="th-TH" b="1" dirty="0" err="1">
                <a:solidFill>
                  <a:schemeClr val="bg1"/>
                </a:solidFill>
              </a:rPr>
              <a:t>ฌาณ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3: การภาวนาตามเวลาของพระเยซู</a:t>
            </a:r>
          </a:p>
        </p:txBody>
      </p:sp>
    </p:spTree>
    <p:extLst>
      <p:ext uri="{BB962C8B-B14F-4D97-AF65-F5344CB8AC3E}">
        <p14:creationId xmlns:p14="http://schemas.microsoft.com/office/powerpoint/2010/main" val="1519742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8DE42D-66A2-439F-97A4-3CE76B1B9D82}"/>
              </a:ext>
            </a:extLst>
          </p:cNvPr>
          <p:cNvSpPr txBox="1">
            <a:spLocks/>
          </p:cNvSpPr>
          <p:nvPr/>
        </p:nvSpPr>
        <p:spPr>
          <a:xfrm>
            <a:off x="3561806" y="0"/>
            <a:ext cx="8630193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2)	การรำพึงภาวนา (2705-2708)</a:t>
            </a:r>
          </a:p>
          <a:p>
            <a:pPr>
              <a:spcBef>
                <a:spcPts val="3000"/>
              </a:spcBef>
              <a:spcAft>
                <a:spcPts val="0"/>
              </a:spcAft>
            </a:pPr>
            <a:r>
              <a:rPr lang="th-TH" sz="3000" b="1" dirty="0"/>
              <a:t>เป็นการภาวนาโดย </a:t>
            </a:r>
            <a:r>
              <a:rPr lang="th-TH" sz="3000" b="1" dirty="0">
                <a:solidFill>
                  <a:srgbClr val="FFFF00"/>
                </a:solidFill>
              </a:rPr>
              <a:t>ใช้ความสามารถต่างๆ ทั้งความคิด จินตนาการ อารมณ์ ความรู้สึก และความปรารถนา </a:t>
            </a:r>
            <a:r>
              <a:rPr lang="th-TH" sz="3000" b="1" u="sng" dirty="0">
                <a:solidFill>
                  <a:srgbClr val="FFFF00"/>
                </a:solidFill>
              </a:rPr>
              <a:t>โดยมีเป้าหมายเพื่อเข้าใจพระเจ้าได้ลึกซึ้งยิ่งขึ้น</a:t>
            </a:r>
            <a:r>
              <a:rPr lang="th-TH" sz="3000" b="1" dirty="0">
                <a:solidFill>
                  <a:srgbClr val="FFFF00"/>
                </a:solidFill>
              </a:rPr>
              <a:t> </a:t>
            </a:r>
            <a:r>
              <a:rPr lang="th-TH" sz="3000" b="1" dirty="0"/>
              <a:t>ดังนั้น การรำพึงภาวนา</a:t>
            </a:r>
            <a:r>
              <a:rPr lang="th-TH" sz="3000" b="1" dirty="0">
                <a:solidFill>
                  <a:srgbClr val="FFFF00"/>
                </a:solidFill>
              </a:rPr>
              <a:t>จึงเป็นเรื่องของ</a:t>
            </a:r>
            <a:r>
              <a:rPr lang="th-TH" sz="3000" b="1" u="sng" dirty="0">
                <a:solidFill>
                  <a:srgbClr val="FFFF00"/>
                </a:solidFill>
              </a:rPr>
              <a:t>การค้นคว้าหาความเข้าใจ</a:t>
            </a:r>
            <a:r>
              <a:rPr lang="th-TH" sz="3000" b="1" dirty="0">
                <a:solidFill>
                  <a:srgbClr val="FFFF00"/>
                </a:solidFill>
              </a:rPr>
              <a:t> </a:t>
            </a:r>
            <a:r>
              <a:rPr lang="th-TH" sz="3000" b="1" dirty="0"/>
              <a:t>(ตัวอย่าง รำพึงหลังอ่านพระวรสาร-หลังบทเทศน์)</a:t>
            </a:r>
          </a:p>
          <a:p>
            <a:pPr>
              <a:spcBef>
                <a:spcPts val="3000"/>
              </a:spcBef>
              <a:spcAft>
                <a:spcPts val="0"/>
              </a:spcAft>
            </a:pP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แหล่งข้อมูลของการรำพึง </a:t>
            </a:r>
            <a:r>
              <a:rPr lang="en-US" sz="2400" dirty="0"/>
              <a:t>=</a:t>
            </a:r>
            <a:r>
              <a:rPr lang="th-TH" sz="3000" b="1" dirty="0"/>
              <a:t> </a:t>
            </a:r>
            <a:r>
              <a:rPr lang="th-TH" sz="3000" b="1" dirty="0">
                <a:solidFill>
                  <a:srgbClr val="FFFF00"/>
                </a:solidFill>
              </a:rPr>
              <a:t>ข้อความจากพระคัมภีร์ </a:t>
            </a:r>
            <a:r>
              <a:rPr lang="th-TH" sz="3000" b="1" dirty="0"/>
              <a:t>รูปภาพศักดิ์สิทธิ์ ข้อความจากพิธีกรรม ข้อเขียนแนะนำวิญญาณของบรรดาปิตาจาร</a:t>
            </a:r>
            <a:r>
              <a:rPr lang="th-TH" sz="3000" b="1" dirty="0" err="1"/>
              <a:t>ย์</a:t>
            </a:r>
            <a:r>
              <a:rPr lang="th-TH" sz="3000" b="1" dirty="0"/>
              <a:t>ผู้สอนเรื่องชีวิตจิต เป็นต้น -/-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291FC-D339-41BB-A1BE-8F60A67E8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4" r="20587"/>
          <a:stretch/>
        </p:blipFill>
        <p:spPr>
          <a:xfrm>
            <a:off x="-1" y="0"/>
            <a:ext cx="3483430" cy="357051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EE96F3-C77B-4992-838E-FFD28755C60E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-  การเปล่งเสียง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		   -  การรำ</a:t>
            </a:r>
            <a:r>
              <a:rPr lang="th-TH" b="1" dirty="0" err="1">
                <a:solidFill>
                  <a:srgbClr val="FF0000"/>
                </a:solidFill>
              </a:rPr>
              <a:t>พีง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		   -  การพิศเพ่ง</a:t>
            </a:r>
            <a:r>
              <a:rPr lang="th-TH" b="1" dirty="0" err="1">
                <a:solidFill>
                  <a:schemeClr val="bg1"/>
                </a:solidFill>
              </a:rPr>
              <a:t>ฌาณ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3: การภาวนาตามเวลาของพระเยซู</a:t>
            </a:r>
          </a:p>
        </p:txBody>
      </p:sp>
    </p:spTree>
    <p:extLst>
      <p:ext uri="{BB962C8B-B14F-4D97-AF65-F5344CB8AC3E}">
        <p14:creationId xmlns:p14="http://schemas.microsoft.com/office/powerpoint/2010/main" val="16404135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75A4973-9350-405E-AD2B-60276A8848FE}"/>
              </a:ext>
            </a:extLst>
          </p:cNvPr>
          <p:cNvSpPr txBox="1">
            <a:spLocks/>
          </p:cNvSpPr>
          <p:nvPr/>
        </p:nvSpPr>
        <p:spPr>
          <a:xfrm>
            <a:off x="3561806" y="0"/>
            <a:ext cx="8630193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3)	การพิศเพ่ง</a:t>
            </a:r>
            <a:r>
              <a:rPr lang="th-TH" sz="3600" b="1" dirty="0" err="1">
                <a:solidFill>
                  <a:srgbClr val="FF0000"/>
                </a:solidFill>
              </a:rPr>
              <a:t>ฌาณ</a:t>
            </a:r>
            <a:r>
              <a:rPr lang="th-TH" sz="3600" b="1" dirty="0">
                <a:solidFill>
                  <a:srgbClr val="FF0000"/>
                </a:solidFill>
              </a:rPr>
              <a:t> (2709-2719)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3000" b="1" dirty="0"/>
              <a:t>เป็นการอธิษฐานภาวนาโดย</a:t>
            </a:r>
            <a:r>
              <a:rPr lang="th-TH" sz="3000" b="1" u="sng" dirty="0">
                <a:solidFill>
                  <a:srgbClr val="FFFF00"/>
                </a:solidFill>
              </a:rPr>
              <a:t>พิศเพ่งที่องค์พระเยซูเจ้าด้วยความเชื่อ และฟังว่าพระองค์ต้องการตรัสอะไรกับตัวเรา</a:t>
            </a:r>
            <a:r>
              <a:rPr lang="th-TH" sz="3000" b="1" dirty="0"/>
              <a:t> </a:t>
            </a:r>
            <a:r>
              <a:rPr lang="th-TH" sz="3000" b="1" u="sng" dirty="0">
                <a:solidFill>
                  <a:srgbClr val="FFFF00"/>
                </a:solidFill>
              </a:rPr>
              <a:t>มีเป้าหมายเพื่อทำให้เราเป็นหนึ่งเดียวกับพระเยซูเจ้า</a:t>
            </a:r>
            <a:r>
              <a:rPr lang="th-TH" sz="3000" b="1" dirty="0">
                <a:solidFill>
                  <a:srgbClr val="FFFF00"/>
                </a:solidFill>
              </a:rPr>
              <a:t> โดยเราจะสำรวมใจทั้งหมดเข้าไว้ด้วยกันภายใต้การดลใจของพระจิตเจ้า ตั้งตัวของเราให้อยู่เฉพาะพระพักตร์พระเจ้า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น.ยอห</a:t>
            </a:r>
            <a:r>
              <a:rPr lang="th-TH" sz="3000" b="1" dirty="0" err="1">
                <a:solidFill>
                  <a:schemeClr val="accent4">
                    <a:lumMod val="75000"/>
                  </a:schemeClr>
                </a:solidFill>
              </a:rPr>
              <a:t>์น</a:t>
            </a: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 มารี</a:t>
            </a:r>
            <a:r>
              <a:rPr lang="th-TH" sz="3000" b="1" dirty="0" err="1">
                <a:solidFill>
                  <a:schemeClr val="accent4">
                    <a:lumMod val="75000"/>
                  </a:schemeClr>
                </a:solidFill>
              </a:rPr>
              <a:t>ย์</a:t>
            </a: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 เวียนเน </a:t>
            </a:r>
            <a:r>
              <a:rPr lang="en-US" sz="2800" dirty="0"/>
              <a:t>= </a:t>
            </a:r>
            <a:r>
              <a:rPr lang="th-TH" sz="3000" b="1" dirty="0"/>
              <a:t>เมื่อท่านอธิษฐานภาวนาต่อหน้าตู้ศีล ท่านกล่าวว่า </a:t>
            </a:r>
            <a:r>
              <a:rPr lang="th-TH" sz="3000" b="1" i="1" dirty="0">
                <a:solidFill>
                  <a:srgbClr val="FFC000"/>
                </a:solidFill>
              </a:rPr>
              <a:t>“ข้าพเจ้าเพ่งมองพระองค์ และพระองค์ทรงเพ่งมองข้าพเจ้า”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การพิศเพ่งฌานจึงมีลักษณะเป็นของประทาน-เป็นพระ</a:t>
            </a:r>
            <a:r>
              <a:rPr lang="th-TH" sz="3000" b="1" dirty="0" err="1">
                <a:solidFill>
                  <a:schemeClr val="accent4">
                    <a:lumMod val="75000"/>
                  </a:schemeClr>
                </a:solidFill>
              </a:rPr>
              <a:t>หรรษ</a:t>
            </a: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</a:rPr>
              <a:t>ทาน </a:t>
            </a:r>
            <a:r>
              <a:rPr lang="en-US" sz="2800" dirty="0"/>
              <a:t>=</a:t>
            </a:r>
            <a:r>
              <a:rPr lang="th-TH" sz="3000" b="1" dirty="0"/>
              <a:t> เราจะรับของประทานนี้ได้ก็ด้วยความสุภาพถ่อมตนเท่านั้น -/-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3069D-5430-4CE7-914C-94A4772E5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959"/>
          <a:stretch/>
        </p:blipFill>
        <p:spPr>
          <a:xfrm>
            <a:off x="-1" y="0"/>
            <a:ext cx="3483429" cy="357051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B85CB6-B6E0-4E12-B24A-94663F37E491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		   -  การเปล่งเสียง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		   -  การรำ</a:t>
            </a:r>
            <a:r>
              <a:rPr lang="th-TH" b="1" dirty="0" err="1">
                <a:solidFill>
                  <a:srgbClr val="FF0000"/>
                </a:solidFill>
              </a:rPr>
              <a:t>พีง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		   -  การพิศเพ่ง</a:t>
            </a:r>
            <a:r>
              <a:rPr lang="th-TH" b="1" dirty="0" err="1">
                <a:solidFill>
                  <a:srgbClr val="FF0000"/>
                </a:solidFill>
              </a:rPr>
              <a:t>ฌาณ</a:t>
            </a:r>
            <a:endParaRPr lang="th-TH" b="1" dirty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3: การภาวนาตามเวลาของพระเยซู</a:t>
            </a:r>
          </a:p>
        </p:txBody>
      </p:sp>
    </p:spTree>
    <p:extLst>
      <p:ext uri="{BB962C8B-B14F-4D97-AF65-F5344CB8AC3E}">
        <p14:creationId xmlns:p14="http://schemas.microsoft.com/office/powerpoint/2010/main" val="160642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68111-CC87-653A-9020-A3CAAC12075A}"/>
              </a:ext>
            </a:extLst>
          </p:cNvPr>
          <p:cNvSpPr txBox="1">
            <a:spLocks/>
          </p:cNvSpPr>
          <p:nvPr/>
        </p:nvSpPr>
        <p:spPr>
          <a:xfrm>
            <a:off x="4005943" y="0"/>
            <a:ext cx="8186052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บทที่ 1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มนุษย์ทุกคนได้รับเรียกมาให้อธิษฐานภาวนา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FF00"/>
                </a:solidFill>
              </a:rPr>
              <a:t>พระศาสนจักรยืนยันว่า (2566-2567) </a:t>
            </a:r>
            <a:r>
              <a:rPr lang="en-US" sz="2800" dirty="0">
                <a:solidFill>
                  <a:srgbClr val="FFFF00"/>
                </a:solidFill>
              </a:rPr>
              <a:t>=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พระเจ้าสร้าง</a:t>
            </a:r>
            <a:r>
              <a:rPr lang="th-TH" sz="2800" b="1" u="sng" dirty="0">
                <a:solidFill>
                  <a:srgbClr val="FFFF00"/>
                </a:solidFill>
              </a:rPr>
              <a:t>มนุษย์ให้มีความสัมพันธ์กับพระองค์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มีความสามารถที่จะรู้จักพระองค์ในฐานะพระผู้สร้าง แต่มนุษย์ได้</a:t>
            </a:r>
            <a:r>
              <a:rPr lang="th-TH" sz="2800" b="1" u="sng" dirty="0">
                <a:solidFill>
                  <a:srgbClr val="FFFF00"/>
                </a:solidFill>
              </a:rPr>
              <a:t>สูญเสีย</a:t>
            </a:r>
            <a:r>
              <a:rPr lang="th-TH" sz="2800" b="1" dirty="0">
                <a:solidFill>
                  <a:srgbClr val="FFFF00"/>
                </a:solidFill>
              </a:rPr>
              <a:t>ความสัมพันธ์นี้ไปเพราะทำ</a:t>
            </a:r>
            <a:r>
              <a:rPr lang="th-TH" sz="2800" b="1" u="sng" dirty="0">
                <a:solidFill>
                  <a:srgbClr val="FFFF00"/>
                </a:solidFill>
              </a:rPr>
              <a:t>บาป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/>
              <a:t>มนุษย์ลืมพระเจ้า-หนีพระเจ้า-ไปหารูปเคารพ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B0F0"/>
                </a:solidFill>
              </a:rPr>
              <a:t>แต่พระเจ้าก็</a:t>
            </a:r>
            <a:r>
              <a:rPr lang="th-TH" sz="2800" b="1" u="sng" dirty="0">
                <a:solidFill>
                  <a:srgbClr val="00B0F0"/>
                </a:solidFill>
              </a:rPr>
              <a:t>ไม่ได้ทรงทอดทิ้ง 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th-TH" sz="2800" b="1" dirty="0">
                <a:solidFill>
                  <a:srgbClr val="00B0F0"/>
                </a:solidFill>
              </a:rPr>
              <a:t>ทรง</a:t>
            </a:r>
            <a:r>
              <a:rPr lang="th-TH" sz="2800" b="1" u="sng" dirty="0">
                <a:solidFill>
                  <a:srgbClr val="00B0F0"/>
                </a:solidFill>
              </a:rPr>
              <a:t>ประสงค์-ตามหา-เรียกมนุษย์ให้กลับมาพบพระองค์ใหม่ </a:t>
            </a:r>
            <a:r>
              <a:rPr lang="th-TH" sz="2800" b="1" dirty="0">
                <a:solidFill>
                  <a:srgbClr val="00B0F0"/>
                </a:solidFill>
              </a:rPr>
              <a:t>ดังนี้ ส่วนลึกของจิตใจมนุษย์-</a:t>
            </a:r>
            <a:r>
              <a:rPr lang="th-TH" sz="2800" b="1" u="sng" dirty="0">
                <a:solidFill>
                  <a:srgbClr val="00B0F0"/>
                </a:solidFill>
              </a:rPr>
              <a:t>มนุษย์จึงยังคงแสวงหาพระเจ้า</a:t>
            </a:r>
            <a:r>
              <a:rPr lang="th-TH" sz="2800" b="1" dirty="0">
                <a:solidFill>
                  <a:srgbClr val="00B0F0"/>
                </a:solidFill>
              </a:rPr>
              <a:t>ของตนอยู่เสมอ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FF00"/>
                </a:solidFill>
              </a:rPr>
              <a:t>และการที่</a:t>
            </a:r>
            <a:r>
              <a:rPr lang="th-TH" sz="2800" b="1" u="sng" dirty="0">
                <a:solidFill>
                  <a:srgbClr val="FFFF00"/>
                </a:solidFill>
              </a:rPr>
              <a:t>มนุษย์กลับมาพบพระเจ้า</a:t>
            </a:r>
            <a:r>
              <a:rPr lang="th-TH" sz="2800" b="1" dirty="0">
                <a:solidFill>
                  <a:srgbClr val="FFFF00"/>
                </a:solidFill>
              </a:rPr>
              <a:t>นี้ เรียกว่า “การอธิษฐานภาวนา” </a:t>
            </a:r>
            <a:r>
              <a:rPr lang="en-US" sz="2400" dirty="0">
                <a:solidFill>
                  <a:srgbClr val="FFFF00"/>
                </a:solidFill>
              </a:rPr>
              <a:t>=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ซึ่งมีจุดเริ่มต้นที่</a:t>
            </a:r>
            <a:r>
              <a:rPr lang="th-TH" sz="2800" b="1" u="sng" dirty="0">
                <a:solidFill>
                  <a:srgbClr val="FFFF00"/>
                </a:solidFill>
              </a:rPr>
              <a:t>พระเจ้าทรงเรียก</a:t>
            </a:r>
            <a:r>
              <a:rPr lang="th-TH" sz="2800" b="1" dirty="0">
                <a:solidFill>
                  <a:srgbClr val="FFFF00"/>
                </a:solidFill>
              </a:rPr>
              <a:t>มนุษย์ก่อน ส่วน</a:t>
            </a:r>
            <a:r>
              <a:rPr lang="th-TH" sz="2800" b="1" u="sng" dirty="0">
                <a:solidFill>
                  <a:srgbClr val="FFFF00"/>
                </a:solidFill>
              </a:rPr>
              <a:t>มนุษย์เป็นผู้ตอบรับ</a:t>
            </a:r>
            <a:r>
              <a:rPr lang="th-TH" sz="2800" b="1" dirty="0">
                <a:solidFill>
                  <a:srgbClr val="FFFF00"/>
                </a:solidFill>
              </a:rPr>
              <a:t>เสียงเรียก </a:t>
            </a:r>
            <a:r>
              <a:rPr lang="th-TH" sz="2800" b="1" dirty="0"/>
              <a:t>การภาวนาจึง</a:t>
            </a:r>
            <a:r>
              <a:rPr lang="th-TH" sz="2800" b="1" dirty="0">
                <a:solidFill>
                  <a:srgbClr val="FFFF00"/>
                </a:solidFill>
              </a:rPr>
              <a:t>เป็นกิจกรรมที่ประกอบด้วย </a:t>
            </a:r>
            <a:r>
              <a:rPr lang="th-TH" sz="2800" b="1" u="sng" dirty="0">
                <a:solidFill>
                  <a:srgbClr val="FFFF00"/>
                </a:solidFill>
              </a:rPr>
              <a:t>คำพูด</a:t>
            </a:r>
            <a:r>
              <a:rPr lang="th-TH" sz="2800" b="1" dirty="0">
                <a:solidFill>
                  <a:srgbClr val="FFFF00"/>
                </a:solidFill>
              </a:rPr>
              <a:t>และ</a:t>
            </a:r>
            <a:r>
              <a:rPr lang="th-TH" sz="2800" b="1" u="sng" dirty="0">
                <a:solidFill>
                  <a:srgbClr val="FFFF00"/>
                </a:solidFill>
              </a:rPr>
              <a:t>การกระทำ</a:t>
            </a:r>
            <a:r>
              <a:rPr lang="th-TH" sz="2800" b="1" u="sng" dirty="0"/>
              <a:t> </a:t>
            </a:r>
            <a:r>
              <a:rPr lang="th-TH" sz="2800" b="1" dirty="0"/>
              <a:t>(</a:t>
            </a:r>
            <a:r>
              <a:rPr lang="th-TH" sz="2800" b="1" u="sng" dirty="0"/>
              <a:t>สำคัญมาก</a:t>
            </a:r>
            <a:r>
              <a:rPr lang="th-TH" sz="2800" b="1" dirty="0"/>
              <a:t>) </a:t>
            </a:r>
            <a:r>
              <a:rPr lang="th-TH" sz="2800" b="1" dirty="0">
                <a:solidFill>
                  <a:srgbClr val="FFFF00"/>
                </a:solidFill>
              </a:rPr>
              <a:t>เพื่อก่อให้เกิด</a:t>
            </a:r>
            <a:r>
              <a:rPr lang="th-TH" sz="2800" b="1" u="sng" dirty="0">
                <a:solidFill>
                  <a:srgbClr val="FFFF00"/>
                </a:solidFill>
              </a:rPr>
              <a:t>การผูกมัดจิตใจระหว่างกัน-ความสัมพันธ์</a:t>
            </a:r>
            <a:endParaRPr lang="th-TH" sz="28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018724-FA53-2A66-A482-07C4EFE87379}"/>
              </a:ext>
            </a:extLst>
          </p:cNvPr>
          <p:cNvSpPr txBox="1">
            <a:spLocks/>
          </p:cNvSpPr>
          <p:nvPr/>
        </p:nvSpPr>
        <p:spPr>
          <a:xfrm>
            <a:off x="0" y="3030583"/>
            <a:ext cx="3936265" cy="3827417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rgbClr val="FF0000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บ่อเกิดของการอธิษฐานภาวนา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วิถีทางของการอธิษฐานภาวนา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 ชีวิตการอธิษฐานภาวนา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การอธิษฐานภาวนาในรูปแบบต่างๆ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อุปสรรคของการอธิษฐานภาวนา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การอธิษฐานภาวนาของพระเยซูเจ้า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66E224-81F1-285B-368D-F35D87A25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6" r="12574"/>
          <a:stretch/>
        </p:blipFill>
        <p:spPr>
          <a:xfrm>
            <a:off x="0" y="0"/>
            <a:ext cx="3936264" cy="29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46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83D720-0AB2-4174-88C6-CE267A968EB1}"/>
              </a:ext>
            </a:extLst>
          </p:cNvPr>
          <p:cNvSpPr txBox="1">
            <a:spLocks/>
          </p:cNvSpPr>
          <p:nvPr/>
        </p:nvSpPr>
        <p:spPr>
          <a:xfrm>
            <a:off x="3570514" y="0"/>
            <a:ext cx="862148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4000" b="1" dirty="0">
                <a:solidFill>
                  <a:srgbClr val="FF0000"/>
                </a:solidFill>
              </a:rPr>
              <a:t>ตอนที่ 2: อุปสรรคของการอธิษฐานภาวนา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บรรดาผู้ศักดิ์สิทธิ์สอนเราว่า </a:t>
            </a:r>
            <a:r>
              <a:rPr lang="en-US" sz="2400" dirty="0"/>
              <a:t>= </a:t>
            </a:r>
            <a:r>
              <a:rPr lang="th-TH" sz="2800" b="1" dirty="0">
                <a:solidFill>
                  <a:srgbClr val="FFFF00"/>
                </a:solidFill>
              </a:rPr>
              <a:t>การอธิษฐานภาวนาเป็นการต่อสู้ </a:t>
            </a:r>
            <a:r>
              <a:rPr lang="en-US" sz="2400" b="1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ต่อสู้กับใคร? </a:t>
            </a:r>
            <a:r>
              <a:rPr lang="th-TH" sz="2800" b="1" dirty="0">
                <a:solidFill>
                  <a:srgbClr val="FFFF00"/>
                </a:solidFill>
              </a:rPr>
              <a:t>ต่อสู้กับตัวเราและกับกลอุบายของผู้ผจญล่อลวงที่พยายามทุกอย่างที่จะหันเหมนุษย์ไปจากการภาวนา</a:t>
            </a:r>
            <a:r>
              <a:rPr lang="th-TH" sz="2800" b="1" dirty="0"/>
              <a:t> เราเรียกการต่อสู้นี้ว่า </a:t>
            </a:r>
            <a:r>
              <a:rPr lang="th-TH" sz="2800" b="1" dirty="0">
                <a:solidFill>
                  <a:srgbClr val="FFFF00"/>
                </a:solidFill>
              </a:rPr>
              <a:t>“การต่อสู้ทางจิตใจ”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ข้อ 2726-2728 </a:t>
            </a:r>
            <a:r>
              <a:rPr lang="en-US" sz="2400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พูดถึงการต่อสู้ว่ามีอยู่ </a:t>
            </a:r>
            <a:r>
              <a:rPr lang="en-US" sz="2400" dirty="0">
                <a:solidFill>
                  <a:srgbClr val="FFFF00"/>
                </a:solidFill>
              </a:rPr>
              <a:t>3</a:t>
            </a:r>
            <a:r>
              <a:rPr lang="th-TH" sz="2800" b="1" dirty="0">
                <a:solidFill>
                  <a:srgbClr val="FFFF00"/>
                </a:solidFill>
              </a:rPr>
              <a:t> สิ่ง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การต่อสู้แรก</a:t>
            </a:r>
            <a:r>
              <a:rPr lang="th-TH" sz="2800" b="1" dirty="0"/>
              <a:t>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การต่อสู้กับ</a:t>
            </a:r>
            <a:r>
              <a:rPr lang="th-TH" sz="2800" b="1" u="sng" dirty="0">
                <a:solidFill>
                  <a:srgbClr val="FFFF00"/>
                </a:solidFill>
              </a:rPr>
              <a:t>ความเข้าใจที่ผิดๆ เกี่ยวกับการภาวนา </a:t>
            </a:r>
            <a:r>
              <a:rPr lang="th-TH" sz="2800" b="1" dirty="0"/>
              <a:t>เช่น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/>
              <a:t>บางคนว่า</a:t>
            </a:r>
            <a:r>
              <a:rPr lang="th-TH" sz="2800" b="1" dirty="0">
                <a:solidFill>
                  <a:srgbClr val="FFFF00"/>
                </a:solidFill>
              </a:rPr>
              <a:t>เป็นเพียงกิจกรรมทางจิตวิทยา</a:t>
            </a:r>
            <a:r>
              <a:rPr lang="th-TH" sz="2800" b="1" dirty="0"/>
              <a:t>-บางคนว่า</a:t>
            </a:r>
            <a:r>
              <a:rPr lang="th-TH" sz="2800" b="1" dirty="0">
                <a:solidFill>
                  <a:srgbClr val="FFFF00"/>
                </a:solidFill>
              </a:rPr>
              <a:t>เป็นความพยายามสำรวมเพื่อให้มีจิตว่างเปล่า</a:t>
            </a:r>
            <a:r>
              <a:rPr lang="th-TH" sz="2800" b="1" dirty="0"/>
              <a:t>-บางคนว่า</a:t>
            </a:r>
            <a:r>
              <a:rPr lang="th-TH" sz="2800" b="1" dirty="0">
                <a:solidFill>
                  <a:srgbClr val="FFFF00"/>
                </a:solidFill>
              </a:rPr>
              <a:t>เป็นเพียงกล่าวถ้อยคำตามพิธีเท่านั้นเอง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/>
              <a:t>ด้วยเหตุนี้ </a:t>
            </a:r>
            <a:r>
              <a:rPr lang="en-US" sz="2400" dirty="0"/>
              <a:t>= </a:t>
            </a:r>
            <a:r>
              <a:rPr lang="th-TH" sz="2800" b="1" u="sng" dirty="0">
                <a:solidFill>
                  <a:srgbClr val="FFFF00"/>
                </a:solidFill>
              </a:rPr>
              <a:t>ผู้ที่พยายามแสวงหาพระเจ้าด้วยการภาวนาจึงมักจะหมดกำลังใจในไม่ช้า</a:t>
            </a:r>
            <a:r>
              <a:rPr lang="th-TH" sz="2800" b="1" dirty="0">
                <a:solidFill>
                  <a:srgbClr val="FFFF00"/>
                </a:solidFill>
              </a:rPr>
              <a:t> เพราะคิดว่าการภาวนา</a:t>
            </a:r>
            <a:r>
              <a:rPr lang="th-TH" sz="2800" b="1" u="sng" dirty="0">
                <a:solidFill>
                  <a:srgbClr val="FFFF00"/>
                </a:solidFill>
              </a:rPr>
              <a:t>มาจากตัวเขาเองเท่านั้น</a:t>
            </a:r>
            <a:r>
              <a:rPr lang="th-TH" sz="2800" b="1" dirty="0">
                <a:solidFill>
                  <a:srgbClr val="FFFF00"/>
                </a:solidFill>
              </a:rPr>
              <a:t>  </a:t>
            </a:r>
            <a:r>
              <a:rPr lang="th-TH" sz="2800" b="1" u="sng" dirty="0">
                <a:solidFill>
                  <a:srgbClr val="FFFF00"/>
                </a:solidFill>
              </a:rPr>
              <a:t>ไม่รู้</a:t>
            </a:r>
            <a:r>
              <a:rPr lang="th-TH" sz="2800" b="1" dirty="0">
                <a:solidFill>
                  <a:srgbClr val="FFFF00"/>
                </a:solidFill>
              </a:rPr>
              <a:t>ว่าการภาวนานั้น</a:t>
            </a:r>
            <a:r>
              <a:rPr lang="th-TH" sz="2800" b="1" u="sng" dirty="0">
                <a:solidFill>
                  <a:srgbClr val="FFFF00"/>
                </a:solidFill>
              </a:rPr>
              <a:t>มาจากการนำทางของพระจิตเจ้า</a:t>
            </a:r>
            <a:r>
              <a:rPr lang="th-TH" sz="2800" b="1" dirty="0">
                <a:solidFill>
                  <a:srgbClr val="FFFF00"/>
                </a:solidFill>
              </a:rPr>
              <a:t>ด้วย</a:t>
            </a:r>
          </a:p>
        </p:txBody>
      </p:sp>
      <p:pic>
        <p:nvPicPr>
          <p:cNvPr id="3" name="Picture 2" descr="African American man praying with other parishioners. Christian worship service for faith and devotion. Religious pray for spiritual guidance.">
            <a:extLst>
              <a:ext uri="{FF2B5EF4-FFF2-40B4-BE49-F238E27FC236}">
                <a16:creationId xmlns:a16="http://schemas.microsoft.com/office/drawing/2014/main" id="{7D7E8728-728A-402F-A997-48ADCC8D9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r="41721"/>
          <a:stretch/>
        </p:blipFill>
        <p:spPr bwMode="auto">
          <a:xfrm>
            <a:off x="0" y="0"/>
            <a:ext cx="3518263" cy="356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B2FAC4-B162-4CC7-A16A-6F3703C9F62D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</a:t>
            </a:r>
            <a:r>
              <a:rPr lang="th-TH" b="1" dirty="0">
                <a:solidFill>
                  <a:srgbClr val="FF0000"/>
                </a:solidFill>
              </a:rPr>
              <a:t>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3: การภาวนาตามเวลาของพระเยซู</a:t>
            </a:r>
          </a:p>
        </p:txBody>
      </p:sp>
    </p:spTree>
    <p:extLst>
      <p:ext uri="{BB962C8B-B14F-4D97-AF65-F5344CB8AC3E}">
        <p14:creationId xmlns:p14="http://schemas.microsoft.com/office/powerpoint/2010/main" val="1886097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A185EB-8713-4732-B7D3-0D500652DD87}"/>
              </a:ext>
            </a:extLst>
          </p:cNvPr>
          <p:cNvSpPr txBox="1">
            <a:spLocks/>
          </p:cNvSpPr>
          <p:nvPr/>
        </p:nvSpPr>
        <p:spPr>
          <a:xfrm>
            <a:off x="3570514" y="0"/>
            <a:ext cx="862148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การต่อสู้ที่สอง</a:t>
            </a:r>
            <a:r>
              <a:rPr lang="th-TH" sz="2800" b="1" dirty="0"/>
              <a:t>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เรายังต้องเผชิญกับ</a:t>
            </a:r>
            <a:r>
              <a:rPr lang="th-TH" sz="2800" b="1" u="sng" dirty="0">
                <a:solidFill>
                  <a:srgbClr val="FFFF00"/>
                </a:solidFill>
              </a:rPr>
              <a:t>วิธีคิดของคนในโลกนี้ </a:t>
            </a:r>
            <a:r>
              <a:rPr lang="th-TH" sz="2800" b="1" dirty="0"/>
              <a:t>เช่น </a:t>
            </a:r>
            <a:r>
              <a:rPr lang="th-TH" sz="2800" b="1" dirty="0">
                <a:solidFill>
                  <a:srgbClr val="FFFF00"/>
                </a:solidFill>
              </a:rPr>
              <a:t>คิดว่าความจริงต้อง</a:t>
            </a:r>
            <a:r>
              <a:rPr lang="th-TH" sz="2800" b="1" u="sng" dirty="0">
                <a:solidFill>
                  <a:srgbClr val="FFFF00"/>
                </a:solidFill>
              </a:rPr>
              <a:t>พิสูจน์ได้ด้วยเหตุผล</a:t>
            </a:r>
            <a:r>
              <a:rPr lang="th-TH" sz="2800" b="1" dirty="0">
                <a:solidFill>
                  <a:srgbClr val="FFFF00"/>
                </a:solidFill>
              </a:rPr>
              <a:t>และวิทยาการ-</a:t>
            </a:r>
            <a:r>
              <a:rPr lang="th-TH" sz="2800" b="1" dirty="0"/>
              <a:t>บางคน</a:t>
            </a:r>
            <a:r>
              <a:rPr lang="th-TH" sz="2800" b="1" dirty="0">
                <a:solidFill>
                  <a:srgbClr val="FFFF00"/>
                </a:solidFill>
              </a:rPr>
              <a:t>คิดถึงแต่</a:t>
            </a:r>
            <a:r>
              <a:rPr lang="th-TH" sz="2800" b="1" u="sng" dirty="0">
                <a:solidFill>
                  <a:srgbClr val="FFFF00"/>
                </a:solidFill>
              </a:rPr>
              <a:t>ผลประโยชน์</a:t>
            </a:r>
            <a:r>
              <a:rPr lang="th-TH" sz="2800" b="1" dirty="0">
                <a:solidFill>
                  <a:srgbClr val="FFFF00"/>
                </a:solidFill>
              </a:rPr>
              <a:t>ที่จะได้รับเท่านั้น </a:t>
            </a:r>
            <a:r>
              <a:rPr lang="th-TH" sz="2800" b="1" dirty="0"/>
              <a:t>(การภาวนาไม่มีผลประโยชน์ ดังนั้นจึงไม่สนใจ) บางคนยัง</a:t>
            </a:r>
            <a:r>
              <a:rPr lang="th-TH" sz="2800" b="1" dirty="0">
                <a:solidFill>
                  <a:srgbClr val="FFFF00"/>
                </a:solidFill>
              </a:rPr>
              <a:t>คิดว่าการภาวนาเป็นการ</a:t>
            </a:r>
            <a:r>
              <a:rPr lang="th-TH" sz="2800" b="1" u="sng" dirty="0">
                <a:solidFill>
                  <a:srgbClr val="FFFF00"/>
                </a:solidFill>
              </a:rPr>
              <a:t>หนีจากความวุ่นวาย</a:t>
            </a:r>
            <a:r>
              <a:rPr lang="th-TH" sz="2800" b="1" dirty="0">
                <a:solidFill>
                  <a:srgbClr val="FFFF00"/>
                </a:solidFill>
              </a:rPr>
              <a:t>ของโลก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การต่อสู้ที่สาม</a:t>
            </a:r>
            <a:r>
              <a:rPr lang="th-TH" sz="2800" b="1" dirty="0"/>
              <a:t>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การต่อสู้กับ</a:t>
            </a:r>
            <a:r>
              <a:rPr lang="th-TH" sz="2800" b="1" u="sng" dirty="0">
                <a:solidFill>
                  <a:srgbClr val="FFFF00"/>
                </a:solidFill>
              </a:rPr>
              <a:t>ความรู้สึก</a:t>
            </a:r>
            <a:r>
              <a:rPr lang="th-TH" sz="2800" b="1" dirty="0">
                <a:solidFill>
                  <a:srgbClr val="FFFF00"/>
                </a:solidFill>
              </a:rPr>
              <a:t>ว่าการภาวนาของเราล้มเหลว </a:t>
            </a:r>
            <a:r>
              <a:rPr lang="th-TH" sz="2800" b="1" dirty="0"/>
              <a:t>นั่นคือ </a:t>
            </a:r>
            <a:r>
              <a:rPr lang="th-TH" sz="2800" b="1" dirty="0">
                <a:solidFill>
                  <a:srgbClr val="FFFF00"/>
                </a:solidFill>
              </a:rPr>
              <a:t>ความรู้สึกมีใจแห้งแล้ง</a:t>
            </a:r>
            <a:r>
              <a:rPr lang="th-TH" sz="2800" b="1" dirty="0"/>
              <a:t>-</a:t>
            </a:r>
            <a:r>
              <a:rPr lang="th-TH" sz="2800" b="1" dirty="0">
                <a:solidFill>
                  <a:srgbClr val="FFFF00"/>
                </a:solidFill>
              </a:rPr>
              <a:t>รู้สึกผิดหวังเพราะพระองค์ไม่ทรงฟังความต้องการของเรา-รู้สึกเสียหน้าที่ต้องยอมรับว่าตนเป็นคนบาปที่ไม่เหมาะสม </a:t>
            </a:r>
            <a:r>
              <a:rPr lang="en-US" sz="2400" dirty="0"/>
              <a:t>=</a:t>
            </a:r>
            <a:r>
              <a:rPr lang="th-TH" sz="2800" b="1" dirty="0"/>
              <a:t> ก็เลยไม่รู้จะอธิษฐานภาวนาไปทำ</a:t>
            </a:r>
            <a:r>
              <a:rPr lang="th-TH" sz="2800" b="1" dirty="0" err="1"/>
              <a:t>ไม</a:t>
            </a:r>
            <a:endParaRPr lang="th-TH" sz="2800" b="1" dirty="0"/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ข้อ 2728 จึงเสนอแนะว่า </a:t>
            </a:r>
            <a:r>
              <a:rPr lang="en-US" sz="2400" b="1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>
                <a:solidFill>
                  <a:srgbClr val="FFFF00"/>
                </a:solidFill>
              </a:rPr>
              <a:t>เพื่อจะเอาชนะอุปสรรคเหล่านี้ </a:t>
            </a:r>
            <a:r>
              <a:rPr lang="th-TH" sz="2800" b="1" u="sng" dirty="0">
                <a:solidFill>
                  <a:srgbClr val="FFFF00"/>
                </a:solidFill>
              </a:rPr>
              <a:t>เราจำเป็นต้องต่อสู้</a:t>
            </a:r>
            <a:r>
              <a:rPr lang="th-TH" sz="2800" b="1" dirty="0">
                <a:solidFill>
                  <a:srgbClr val="FFFF00"/>
                </a:solidFill>
              </a:rPr>
              <a:t>โดย</a:t>
            </a:r>
            <a:r>
              <a:rPr lang="th-TH" sz="2800" b="1" u="sng" dirty="0">
                <a:solidFill>
                  <a:srgbClr val="FFFF00"/>
                </a:solidFill>
              </a:rPr>
              <a:t>อาศัยสามสิ่ง</a:t>
            </a:r>
            <a:r>
              <a:rPr lang="th-TH" sz="2800" b="1" dirty="0">
                <a:solidFill>
                  <a:srgbClr val="FFFF00"/>
                </a:solidFill>
              </a:rPr>
              <a:t>ต่อไปนี้ </a:t>
            </a:r>
            <a:r>
              <a:rPr lang="th-TH" sz="2800" b="1" dirty="0"/>
              <a:t>คือ</a:t>
            </a:r>
            <a:r>
              <a:rPr lang="th-TH" sz="2800" b="1" dirty="0">
                <a:solidFill>
                  <a:srgbClr val="FFFF00"/>
                </a:solidFill>
              </a:rPr>
              <a:t> ต่อสู้ด้วยความสุภาพถ่อมตน ต่อสู้ด้วยความไว้วางใจ และ ต่อสู้ด้วยความพากเพียรอดทน </a:t>
            </a:r>
            <a:r>
              <a:rPr lang="th-TH" sz="2800" b="1" dirty="0"/>
              <a:t>ดังนี้...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8E5D1-4A06-4DEB-9DEC-4811C52B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5" r="23553"/>
          <a:stretch/>
        </p:blipFill>
        <p:spPr>
          <a:xfrm>
            <a:off x="0" y="0"/>
            <a:ext cx="3483429" cy="356180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4F8F01-03F8-409B-A5C0-CCE0B69DD72A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</a:t>
            </a:r>
            <a:r>
              <a:rPr lang="th-TH" b="1" dirty="0">
                <a:solidFill>
                  <a:srgbClr val="FF0000"/>
                </a:solidFill>
              </a:rPr>
              <a:t>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3: การภาวนาตามเวลาของพระเยซู</a:t>
            </a:r>
          </a:p>
        </p:txBody>
      </p:sp>
    </p:spTree>
    <p:extLst>
      <p:ext uri="{BB962C8B-B14F-4D97-AF65-F5344CB8AC3E}">
        <p14:creationId xmlns:p14="http://schemas.microsoft.com/office/powerpoint/2010/main" val="2754562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5DB1CBB-5B99-4BDF-AB4E-FA4DC25D5443}"/>
              </a:ext>
            </a:extLst>
          </p:cNvPr>
          <p:cNvSpPr txBox="1">
            <a:spLocks/>
          </p:cNvSpPr>
          <p:nvPr/>
        </p:nvSpPr>
        <p:spPr>
          <a:xfrm>
            <a:off x="3544390" y="0"/>
            <a:ext cx="864761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1)	มีความสุภาพถ่อมตน (2729-2733)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การผจญแรกที่มักเกิดเวลาภาวนาคือ เสียสมาธิ-วอกแวก-รู้สึกแห้งแล้ง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วิธีที่ช่วยได้คือ </a:t>
            </a:r>
            <a:r>
              <a:rPr lang="th-TH" sz="2800" b="1" dirty="0">
                <a:solidFill>
                  <a:srgbClr val="FFFF00"/>
                </a:solidFill>
              </a:rPr>
              <a:t>เราต้อง</a:t>
            </a:r>
            <a:r>
              <a:rPr lang="th-TH" sz="2800" b="1" u="sng" dirty="0">
                <a:solidFill>
                  <a:srgbClr val="FFFF00"/>
                </a:solidFill>
              </a:rPr>
              <a:t>ยอมรับ</a:t>
            </a:r>
            <a:r>
              <a:rPr lang="th-TH" sz="2800" b="1" dirty="0">
                <a:solidFill>
                  <a:srgbClr val="FFFF00"/>
                </a:solidFill>
              </a:rPr>
              <a:t>เรื่องนี้ด้วย</a:t>
            </a:r>
            <a:r>
              <a:rPr lang="th-TH" sz="2800" b="1" u="sng" dirty="0">
                <a:solidFill>
                  <a:srgbClr val="FFFF00"/>
                </a:solidFill>
              </a:rPr>
              <a:t>ความสุภาพและถ่อมตนว่ามันเกิดขึ้นได้ </a:t>
            </a:r>
            <a:r>
              <a:rPr lang="th-TH" sz="2800" b="1" dirty="0"/>
              <a:t>จากนั้นเราก็</a:t>
            </a:r>
            <a:r>
              <a:rPr lang="th-TH" sz="2800" b="1" u="sng" dirty="0">
                <a:solidFill>
                  <a:srgbClr val="FFFF00"/>
                </a:solidFill>
              </a:rPr>
              <a:t>ต่อสู้</a:t>
            </a:r>
            <a:r>
              <a:rPr lang="th-TH" sz="2800" b="1" dirty="0">
                <a:solidFill>
                  <a:srgbClr val="FFFF00"/>
                </a:solidFill>
              </a:rPr>
              <a:t>ด้วยการคอยเฝ้าระวังและด้วยความตั้งใจ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แต่การผจญที่เกิดขึ้นบ่อยและสังเกตเห็นได้ยากคือ การขาดความเชื่อของเราเอง </a:t>
            </a:r>
            <a:r>
              <a:rPr lang="en-US" sz="2400" dirty="0"/>
              <a:t>=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คือ </a:t>
            </a:r>
            <a:r>
              <a:rPr lang="th-TH" sz="2800" b="1" dirty="0">
                <a:solidFill>
                  <a:srgbClr val="FFFF00"/>
                </a:solidFill>
              </a:rPr>
              <a:t>มักจะมีเรื่องงาน-โน่น-นี่-นั่นเข้ามาในความคิด และเรารู้สึกว่าเป็นสิ่งเร่งด่วนด้วย ต้องไปทำก่อน จนคิดถึงพระเจ้าเป็นสิ่งสุดท้าย</a:t>
            </a:r>
            <a:r>
              <a:rPr lang="th-TH" sz="2800" b="1" dirty="0"/>
              <a:t> นี่แสดงว่าเรายังขาดความเชื่อในพระเจ้า </a:t>
            </a:r>
            <a:r>
              <a:rPr lang="th-TH" sz="2800" b="1" dirty="0">
                <a:solidFill>
                  <a:srgbClr val="FFFF00"/>
                </a:solidFill>
              </a:rPr>
              <a:t>เรายัง</a:t>
            </a:r>
            <a:r>
              <a:rPr lang="th-TH" sz="2800" b="1" u="sng" dirty="0">
                <a:solidFill>
                  <a:srgbClr val="FFFF00"/>
                </a:solidFill>
              </a:rPr>
              <a:t>ไม่มีใจสุภาพถ่อมตน</a:t>
            </a:r>
            <a:r>
              <a:rPr lang="th-TH" sz="2800" b="1" dirty="0">
                <a:solidFill>
                  <a:srgbClr val="FFFF00"/>
                </a:solidFill>
              </a:rPr>
              <a:t>พอที่จะยอมรับว่า </a:t>
            </a:r>
            <a:r>
              <a:rPr lang="th-TH" sz="2800" b="1" i="1" dirty="0">
                <a:solidFill>
                  <a:srgbClr val="FFC000"/>
                </a:solidFill>
              </a:rPr>
              <a:t>“ถ้าไม่มีเราแล้ว ท่านก็ทำอะไรไม่ได้เลย” </a:t>
            </a:r>
            <a:r>
              <a:rPr lang="th-TH" sz="2800" b="1" dirty="0"/>
              <a:t>(</a:t>
            </a:r>
            <a:r>
              <a:rPr lang="th-TH" sz="2800" b="1" dirty="0" err="1"/>
              <a:t>ยน</a:t>
            </a:r>
            <a:r>
              <a:rPr lang="th-TH" sz="2800" b="1" dirty="0"/>
              <a:t>.15:5)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การผจญอีกประการหนึ่งคือ ความท้อแท้เฉื่อยชา </a:t>
            </a:r>
            <a:r>
              <a:rPr lang="en-US" sz="2400" b="1" dirty="0"/>
              <a:t>=</a:t>
            </a:r>
            <a:r>
              <a:rPr lang="th-TH" sz="2800" b="1" dirty="0">
                <a:solidFill>
                  <a:srgbClr val="C00000"/>
                </a:solidFill>
              </a:rPr>
              <a:t> </a:t>
            </a:r>
            <a:r>
              <a:rPr lang="th-TH" sz="2800" b="1" dirty="0"/>
              <a:t>ส่งผลให้ </a:t>
            </a:r>
            <a:r>
              <a:rPr lang="th-TH" sz="2800" b="1" i="1" dirty="0">
                <a:solidFill>
                  <a:srgbClr val="FFC000"/>
                </a:solidFill>
              </a:rPr>
              <a:t>“จิตใจพร้อมแล้วก็จริง แต่เนื้อหนังอ่อนกำลัง” </a:t>
            </a:r>
            <a:r>
              <a:rPr lang="th-TH" sz="2800" b="1" dirty="0"/>
              <a:t>(</a:t>
            </a:r>
            <a:r>
              <a:rPr lang="th-TH" sz="2800" b="1" dirty="0" err="1"/>
              <a:t>มธ</a:t>
            </a:r>
            <a:r>
              <a:rPr lang="th-TH" sz="2800" b="1" dirty="0"/>
              <a:t>.26:41) ยิ่งทะนงตนมากเท่าใด ความท้อแท้เฉื่อยชาก็ยิ่งจะมีมากขึ้น </a:t>
            </a:r>
            <a:r>
              <a:rPr lang="th-TH" sz="2800" b="1" dirty="0">
                <a:solidFill>
                  <a:srgbClr val="FFFF00"/>
                </a:solidFill>
              </a:rPr>
              <a:t>จึง</a:t>
            </a:r>
            <a:r>
              <a:rPr lang="th-TH" sz="2800" b="1" u="sng" dirty="0">
                <a:solidFill>
                  <a:srgbClr val="FFFF00"/>
                </a:solidFill>
              </a:rPr>
              <a:t>ต้องมีความสุภาพถ่อมตน</a:t>
            </a:r>
            <a:r>
              <a:rPr lang="th-TH" sz="2800" b="1" dirty="0">
                <a:solidFill>
                  <a:srgbClr val="FFFF00"/>
                </a:solidFill>
              </a:rPr>
              <a:t> </a:t>
            </a:r>
            <a:r>
              <a:rPr lang="th-TH" sz="2800" b="1" dirty="0"/>
              <a:t>  -/-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800" b="1" dirty="0"/>
              <a:t>(จากคำสอนของออก</a:t>
            </a:r>
            <a:r>
              <a:rPr lang="th-TH" sz="2800" b="1" dirty="0" err="1"/>
              <a:t>ัส</a:t>
            </a:r>
            <a:r>
              <a:rPr lang="th-TH" sz="2800" b="1" dirty="0"/>
              <a:t>ติน-พระเยซูเจ้า)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6AFE98-0B4E-447A-86EB-E72C9DBD17A1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</a:t>
            </a:r>
            <a:r>
              <a:rPr lang="th-TH" b="1" dirty="0">
                <a:solidFill>
                  <a:srgbClr val="FF0000"/>
                </a:solidFill>
              </a:rPr>
              <a:t>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3: การภาวนาตามเวลาของพระเยซู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A03DC-F25A-4E2C-9F4E-AA441F119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7" r="19938"/>
          <a:stretch/>
        </p:blipFill>
        <p:spPr>
          <a:xfrm>
            <a:off x="0" y="0"/>
            <a:ext cx="3483429" cy="35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27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7B73D4-14A1-419C-B9A5-DC895C5C5723}"/>
              </a:ext>
            </a:extLst>
          </p:cNvPr>
          <p:cNvSpPr txBox="1">
            <a:spLocks/>
          </p:cNvSpPr>
          <p:nvPr/>
        </p:nvSpPr>
        <p:spPr>
          <a:xfrm>
            <a:off x="3570514" y="0"/>
            <a:ext cx="862148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2)	มีความวางใจเยี่ยงบุตร (2734-2741)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มนุษย์มักจะภาวนาเพื่อวอนขอ </a:t>
            </a:r>
            <a:r>
              <a:rPr lang="en-US" sz="2400" dirty="0"/>
              <a:t>=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ทั้งเพื่อตนเองหรือแทนผู้อื่น </a:t>
            </a:r>
            <a:r>
              <a:rPr lang="th-TH" sz="2800" b="1" dirty="0"/>
              <a:t>แต่บางคนถึงกับ</a:t>
            </a:r>
            <a:r>
              <a:rPr lang="th-TH" sz="2800" b="1" u="sng" dirty="0">
                <a:solidFill>
                  <a:srgbClr val="FFFF00"/>
                </a:solidFill>
              </a:rPr>
              <a:t>เลิกภาวนาไปเลย</a:t>
            </a:r>
            <a:r>
              <a:rPr lang="th-TH" sz="2800" b="1" dirty="0">
                <a:solidFill>
                  <a:srgbClr val="FFFF00"/>
                </a:solidFill>
              </a:rPr>
              <a:t>เพราะคิดว่า</a:t>
            </a:r>
            <a:r>
              <a:rPr lang="th-TH" sz="2800" b="1" u="sng" dirty="0">
                <a:solidFill>
                  <a:srgbClr val="FFFF00"/>
                </a:solidFill>
              </a:rPr>
              <a:t>พระเจ้าไม่ทรงรับฟัง</a:t>
            </a:r>
            <a:r>
              <a:rPr lang="th-TH" sz="2800" b="1" dirty="0">
                <a:solidFill>
                  <a:srgbClr val="FFFF00"/>
                </a:solidFill>
              </a:rPr>
              <a:t>การวอนขอของตน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ที่บ่นว่าพระเจ้าไม่ทรงฟังเรา </a:t>
            </a:r>
            <a:r>
              <a:rPr lang="en-US" sz="2000" dirty="0"/>
              <a:t>=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อาจเป็นเพราะเราไม่รู้เรากำลังวอนขอพระเจ้าให้ประทาน</a:t>
            </a:r>
            <a:r>
              <a:rPr lang="th-TH" sz="2800" b="1" dirty="0"/>
              <a:t> </a:t>
            </a:r>
            <a:r>
              <a:rPr lang="th-TH" sz="2800" b="1" i="1" dirty="0">
                <a:solidFill>
                  <a:srgbClr val="FFC000"/>
                </a:solidFill>
              </a:rPr>
              <a:t>“สิ่งที่ดีสำหรับเรา” </a:t>
            </a:r>
            <a:r>
              <a:rPr lang="th-TH" sz="2800" b="1" dirty="0">
                <a:solidFill>
                  <a:srgbClr val="FFFF00"/>
                </a:solidFill>
              </a:rPr>
              <a:t>หรือเปล่า? </a:t>
            </a:r>
            <a:endParaRPr lang="en-US" sz="2800" b="1" dirty="0">
              <a:solidFill>
                <a:srgbClr val="FFFF00"/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น.ยากอบ </a:t>
            </a:r>
            <a:r>
              <a:rPr lang="en-US" sz="2400" b="1" dirty="0"/>
              <a:t>=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th-TH" sz="2800" b="1" dirty="0"/>
              <a:t>ให้คำตอบแก่เรื่องนี้ว่า </a:t>
            </a:r>
            <a:r>
              <a:rPr lang="th-TH" sz="2800" b="1" i="1" dirty="0">
                <a:solidFill>
                  <a:srgbClr val="FFC000"/>
                </a:solidFill>
              </a:rPr>
              <a:t>“ท่านวอนขอแต่ไม่ได้รับ  เพราะท่านวอนขอไม่ถูกต้อง คือวอนขอเพื่อนำไปสนองกิเลสตัณหาของท่าน” </a:t>
            </a:r>
            <a:r>
              <a:rPr lang="th-TH" sz="2800" b="1" dirty="0"/>
              <a:t>(ยก.4:2-3)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แล้วต้องทำอย่างไรถึงทำให้การภาวนาของเราเกิดผล-พระเจ้ารับฟัง? </a:t>
            </a:r>
            <a:r>
              <a:rPr lang="en-US" sz="2400" b="1" dirty="0"/>
              <a:t>=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เราต้อง</a:t>
            </a:r>
            <a:r>
              <a:rPr lang="th-TH" sz="2800" b="1" u="sng" dirty="0">
                <a:solidFill>
                  <a:srgbClr val="FFFF00"/>
                </a:solidFill>
              </a:rPr>
              <a:t>มีความวางใจเยี่ยงบุตรในพระเจ้าตามแบบอย่าง</a:t>
            </a:r>
            <a:r>
              <a:rPr lang="th-TH" sz="2800" b="1" dirty="0">
                <a:solidFill>
                  <a:srgbClr val="FFFF00"/>
                </a:solidFill>
              </a:rPr>
              <a:t>ของพระเยซูและ</a:t>
            </a:r>
            <a:r>
              <a:rPr lang="th-TH" sz="2800" b="1" u="sng" dirty="0">
                <a:solidFill>
                  <a:srgbClr val="FFFF00"/>
                </a:solidFill>
              </a:rPr>
              <a:t>ตามที่พระองค์ทรงสอน</a:t>
            </a:r>
            <a:r>
              <a:rPr lang="th-TH" sz="2800" b="1" dirty="0">
                <a:solidFill>
                  <a:srgbClr val="FFFF00"/>
                </a:solidFill>
              </a:rPr>
              <a:t> เพราะพระบุตรของพระเจ้าไม่เคยแสวงหาสิ่งใดนอกจากสิ่งที่พระบิดาพอพระทัย</a:t>
            </a:r>
            <a:r>
              <a:rPr lang="th-TH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และพระองค์ก็ทรงอธิษฐานภาวนาต่อพระบิดา</a:t>
            </a:r>
            <a:r>
              <a:rPr lang="th-TH" sz="2800" b="1" u="sng" dirty="0">
                <a:solidFill>
                  <a:srgbClr val="FFFF00"/>
                </a:solidFill>
              </a:rPr>
              <a:t>ด้วยความวางใจเยี่ยงบุตร</a:t>
            </a:r>
            <a:r>
              <a:rPr lang="th-TH" sz="2800" b="1" dirty="0">
                <a:solidFill>
                  <a:srgbClr val="FFFF00"/>
                </a:solidFill>
              </a:rPr>
              <a:t>เสมอ -/-</a:t>
            </a:r>
          </a:p>
        </p:txBody>
      </p:sp>
      <p:pic>
        <p:nvPicPr>
          <p:cNvPr id="3" name="Picture 2" descr="Silhouette of a man praying alone sitting in a cathedral with beam light ">
            <a:extLst>
              <a:ext uri="{FF2B5EF4-FFF2-40B4-BE49-F238E27FC236}">
                <a16:creationId xmlns:a16="http://schemas.microsoft.com/office/drawing/2014/main" id="{ABB938C3-2D26-45E6-95EA-644870E66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0586"/>
          <a:stretch/>
        </p:blipFill>
        <p:spPr bwMode="auto">
          <a:xfrm>
            <a:off x="0" y="0"/>
            <a:ext cx="3483429" cy="35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161FA4-80CC-4D04-ACF9-A4FDE6D4D474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</a:t>
            </a:r>
            <a:r>
              <a:rPr lang="th-TH" b="1" dirty="0">
                <a:solidFill>
                  <a:srgbClr val="FF0000"/>
                </a:solidFill>
              </a:rPr>
              <a:t>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3: การภาวนาตามเวลาของพระเยซู</a:t>
            </a:r>
          </a:p>
        </p:txBody>
      </p:sp>
    </p:spTree>
    <p:extLst>
      <p:ext uri="{BB962C8B-B14F-4D97-AF65-F5344CB8AC3E}">
        <p14:creationId xmlns:p14="http://schemas.microsoft.com/office/powerpoint/2010/main" val="31286769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D0557D-34B9-44CA-8EA5-A545FED53EAF}"/>
              </a:ext>
            </a:extLst>
          </p:cNvPr>
          <p:cNvSpPr txBox="1">
            <a:spLocks/>
          </p:cNvSpPr>
          <p:nvPr/>
        </p:nvSpPr>
        <p:spPr>
          <a:xfrm>
            <a:off x="3561806" y="0"/>
            <a:ext cx="8630194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3)	มีความพากเพียรอดทน (2742-2745)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เป็นพระเยซูเจ้า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>
                <a:solidFill>
                  <a:srgbClr val="FFFF00"/>
                </a:solidFill>
              </a:rPr>
              <a:t>แนะนำ-สอน</a:t>
            </a:r>
            <a:r>
              <a:rPr lang="th-TH" sz="2800" b="1" dirty="0"/>
              <a:t>-ให้เราอธิษฐานภาวนาอย่าง</a:t>
            </a:r>
            <a:r>
              <a:rPr lang="th-TH" sz="2800" b="1" dirty="0">
                <a:solidFill>
                  <a:srgbClr val="FFFF00"/>
                </a:solidFill>
              </a:rPr>
              <a:t>สม่ำเสมอ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เปา</a:t>
            </a:r>
            <a:r>
              <a:rPr lang="th-TH" sz="2800" b="1" dirty="0" err="1">
                <a:solidFill>
                  <a:srgbClr val="FF0000"/>
                </a:solidFill>
              </a:rPr>
              <a:t>โล</a:t>
            </a:r>
            <a:r>
              <a:rPr lang="th-TH" sz="28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ก็แนะนำเราว่า </a:t>
            </a:r>
            <a:r>
              <a:rPr lang="th-TH" sz="2800" b="1" i="1" dirty="0">
                <a:solidFill>
                  <a:srgbClr val="FFC000"/>
                </a:solidFill>
              </a:rPr>
              <a:t>“จงอธิษฐานภาวนาอยู่เสมอ ขอพระจิตเจ้าทรงดลใจคำอธิษฐานวอนขอต่างๆ ทุกโอกาส จงตื่นเฝ้า อย่าท้อถอย...” </a:t>
            </a:r>
            <a:r>
              <a:rPr lang="th-TH" sz="2800" b="1" dirty="0"/>
              <a:t>(</a:t>
            </a:r>
            <a:r>
              <a:rPr lang="th-TH" sz="2800" b="1" dirty="0" err="1"/>
              <a:t>อฟ</a:t>
            </a:r>
            <a:r>
              <a:rPr lang="th-TH" sz="2800" b="1" dirty="0"/>
              <a:t>.6:18)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น.ยอห</a:t>
            </a:r>
            <a:r>
              <a:rPr lang="th-TH" sz="2800" b="1" dirty="0" err="1">
                <a:solidFill>
                  <a:srgbClr val="FF0000"/>
                </a:solidFill>
              </a:rPr>
              <a:t>์น</a:t>
            </a:r>
            <a:r>
              <a:rPr lang="th-TH" sz="2800" b="1" dirty="0">
                <a:solidFill>
                  <a:srgbClr val="FF0000"/>
                </a:solidFill>
              </a:rPr>
              <a:t> ครีสซอสโตม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กล่าวว่า </a:t>
            </a:r>
            <a:r>
              <a:rPr lang="th-TH" sz="2800" b="1" i="1" dirty="0">
                <a:solidFill>
                  <a:srgbClr val="FFC000"/>
                </a:solidFill>
              </a:rPr>
              <a:t>“ไม่มีอะไรเทียบเท่ากับการอธิษฐานภาวนา เพราะนี่ทำให้สิ่งที่เป็นไปไม่ได้เกิดขึ้นได้ ทำให้เรื่องยากเป็นเรื่องง่าย และเป็นไปไม่ได้เลยที่ผู้อธิษฐานภาวนาจะตกในบาป” 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น.</a:t>
            </a:r>
            <a:r>
              <a:rPr lang="th-TH" sz="2800" b="1" dirty="0" err="1">
                <a:solidFill>
                  <a:srgbClr val="FF0000"/>
                </a:solidFill>
              </a:rPr>
              <a:t>อัลฟ</a:t>
            </a:r>
            <a:r>
              <a:rPr lang="th-TH" sz="2800" b="1" dirty="0">
                <a:solidFill>
                  <a:srgbClr val="FF0000"/>
                </a:solidFill>
              </a:rPr>
              <a:t>องโซ </a:t>
            </a:r>
            <a:r>
              <a:rPr lang="en-US" sz="2400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ได้กล่าวสรุปว่า </a:t>
            </a:r>
            <a:r>
              <a:rPr lang="th-TH" sz="2800" b="1" i="1" dirty="0">
                <a:solidFill>
                  <a:srgbClr val="FFC000"/>
                </a:solidFill>
              </a:rPr>
              <a:t>“ผู้อธิษฐานภาวนาได้รับความรอดพ้น</a:t>
            </a:r>
            <a:r>
              <a:rPr lang="th-TH" sz="2800" b="1" i="1" dirty="0" err="1">
                <a:solidFill>
                  <a:srgbClr val="FFC000"/>
                </a:solidFill>
              </a:rPr>
              <a:t>แน่ๆ</a:t>
            </a:r>
            <a:r>
              <a:rPr lang="th-TH" sz="2800" b="1" i="1" dirty="0">
                <a:solidFill>
                  <a:srgbClr val="FFC000"/>
                </a:solidFill>
              </a:rPr>
              <a:t> ผู้ที่ไม่อธิษฐานภาวนาก็ถูกโทษ</a:t>
            </a:r>
            <a:r>
              <a:rPr lang="th-TH" sz="2800" b="1" i="1" dirty="0" err="1">
                <a:solidFill>
                  <a:srgbClr val="FFC000"/>
                </a:solidFill>
              </a:rPr>
              <a:t>แน่ๆ</a:t>
            </a:r>
            <a:r>
              <a:rPr lang="th-TH" sz="2800" b="1" i="1" dirty="0">
                <a:solidFill>
                  <a:srgbClr val="FFC000"/>
                </a:solidFill>
              </a:rPr>
              <a:t>” 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FF00"/>
                </a:solidFill>
              </a:rPr>
              <a:t>ดังนั้น เราจึงต้องมีความเพียรอดทน-ภาวนาเสมอ </a:t>
            </a:r>
            <a:r>
              <a:rPr lang="en-US" sz="2000" dirty="0">
                <a:solidFill>
                  <a:srgbClr val="FFFF00"/>
                </a:solidFill>
              </a:rPr>
              <a:t>-/-</a:t>
            </a:r>
            <a:endParaRPr lang="th-TH" sz="2800" i="1" dirty="0">
              <a:solidFill>
                <a:srgbClr val="FFFF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1103C1-A931-4647-8BED-0AAA68FAF3C6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</a:t>
            </a:r>
            <a:r>
              <a:rPr lang="th-TH" b="1" dirty="0">
                <a:solidFill>
                  <a:srgbClr val="FF0000"/>
                </a:solidFill>
              </a:rPr>
              <a:t>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3: การภาวนาตามเวลาของพระเยซู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665DD-4C32-4144-93E8-37F10B122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1" r="16543"/>
          <a:stretch/>
        </p:blipFill>
        <p:spPr>
          <a:xfrm>
            <a:off x="0" y="0"/>
            <a:ext cx="3483429" cy="35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43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E2DA821-5DA8-4158-887A-93F42D8BB865}"/>
              </a:ext>
            </a:extLst>
          </p:cNvPr>
          <p:cNvSpPr txBox="1">
            <a:spLocks/>
          </p:cNvSpPr>
          <p:nvPr/>
        </p:nvSpPr>
        <p:spPr>
          <a:xfrm>
            <a:off x="3544390" y="0"/>
            <a:ext cx="864761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0000"/>
                </a:solidFill>
              </a:rPr>
              <a:t>ตอนที่ 3: การอธิษฐานภาวนาตามเวลาของพระเยซู </a:t>
            </a:r>
            <a:r>
              <a:rPr lang="th-TH" sz="3200" b="1" dirty="0">
                <a:solidFill>
                  <a:srgbClr val="FF0000"/>
                </a:solidFill>
              </a:rPr>
              <a:t>(2746-2750)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/>
              <a:t>ที่จริง พระเยซูเจ้าทรงอธิษฐานภาวนาต่อพระบิดาอยู่เสมอๆ โดยเฉพาะก่อนปฏิบัติพันธกิจที่สำคัญๆ</a:t>
            </a:r>
            <a:endParaRPr lang="en-US" sz="2800" b="1" dirty="0"/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u="sng" dirty="0">
                <a:solidFill>
                  <a:srgbClr val="FF0000"/>
                </a:solidFill>
              </a:rPr>
              <a:t>แต่เมื่อเวลาของพระองค์มาถึงแล้ว </a:t>
            </a:r>
            <a:r>
              <a:rPr lang="en-US" sz="2400" dirty="0"/>
              <a:t>=</a:t>
            </a:r>
            <a:r>
              <a:rPr lang="th-TH" sz="2800" b="1" dirty="0"/>
              <a:t> เราพบ</a:t>
            </a:r>
            <a:r>
              <a:rPr lang="th-TH" sz="2800" b="1" dirty="0">
                <a:solidFill>
                  <a:srgbClr val="FFFF00"/>
                </a:solidFill>
              </a:rPr>
              <a:t>คำภาวนาที่สำคัญมาก</a:t>
            </a:r>
            <a:r>
              <a:rPr lang="th-TH" sz="2800" b="1" dirty="0"/>
              <a:t>ของพระเยซูเจ้า </a:t>
            </a:r>
            <a:r>
              <a:rPr lang="th-TH" sz="2800" b="1" dirty="0">
                <a:solidFill>
                  <a:srgbClr val="FFFF00"/>
                </a:solidFill>
              </a:rPr>
              <a:t>บันทึกในยอห</a:t>
            </a:r>
            <a:r>
              <a:rPr lang="th-TH" sz="2800" b="1" dirty="0" err="1">
                <a:solidFill>
                  <a:srgbClr val="FFFF00"/>
                </a:solidFill>
              </a:rPr>
              <a:t>์น</a:t>
            </a:r>
            <a:r>
              <a:rPr lang="th-TH" sz="2800" b="1" dirty="0">
                <a:solidFill>
                  <a:srgbClr val="FFFF00"/>
                </a:solidFill>
              </a:rPr>
              <a:t> 17 </a:t>
            </a:r>
            <a:r>
              <a:rPr lang="th-TH" sz="2800" b="1" dirty="0"/>
              <a:t>(หลังพระเยซูเจ้าตรัสอำลาบรรดาศิษย์ในอาหารค่ำมื้อสุดท้ายแล้ว ก็ทรงเงยพระพักตร์ขึ้นเบื้องบน และตรัสกับพระบิดา-ยาวที่สุด) </a:t>
            </a:r>
            <a:r>
              <a:rPr lang="th-TH" sz="2800" b="1" dirty="0">
                <a:solidFill>
                  <a:srgbClr val="FFFF00"/>
                </a:solidFill>
              </a:rPr>
              <a:t>พระศาสนจักรเรียกการภาวนานี้ว่า “คำอธิษฐานในฐานะสมณะ” </a:t>
            </a:r>
            <a:r>
              <a:rPr lang="th-TH" sz="2800" b="1" dirty="0"/>
              <a:t>(คำอธิษฐานภาวนาสงฆ์) </a:t>
            </a:r>
            <a:r>
              <a:rPr lang="th-TH" sz="2800" b="1" dirty="0">
                <a:solidFill>
                  <a:srgbClr val="FFFF00"/>
                </a:solidFill>
              </a:rPr>
              <a:t>มีเนื้อหาครอบคลุมแผนการการเนรมิตสร้างและแผนการความรอดพ้นทั้งหมดของพระเจ้า รวมทั้งการสิ้นพระชนม์และกลับคืนพระชนมชีพของพระองค์ด้วย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2800" b="1" dirty="0">
                <a:solidFill>
                  <a:schemeClr val="accent4">
                    <a:lumMod val="75000"/>
                  </a:schemeClr>
                </a:solidFill>
              </a:rPr>
              <a:t>แต่เราจะพิจารณากันต่อไป </a:t>
            </a:r>
            <a:r>
              <a:rPr lang="en-US" sz="2400" b="1" dirty="0"/>
              <a:t>=</a:t>
            </a:r>
            <a:r>
              <a:rPr lang="en-US" sz="2800" b="1" dirty="0"/>
              <a:t> </a:t>
            </a:r>
            <a:r>
              <a:rPr lang="th-TH" sz="2800" b="1" dirty="0"/>
              <a:t>เป็น</a:t>
            </a:r>
            <a:r>
              <a:rPr lang="th-TH" sz="2800" b="1" dirty="0">
                <a:solidFill>
                  <a:srgbClr val="FFFF00"/>
                </a:solidFill>
              </a:rPr>
              <a:t>บทภาวนาที่พระเยซูเจ้าทรงสอนศิษย์</a:t>
            </a:r>
            <a:r>
              <a:rPr lang="th-TH" sz="2800" b="1" dirty="0"/>
              <a:t>ของพระองค์ให้อธิษฐานภาวนา คือ </a:t>
            </a:r>
            <a:r>
              <a:rPr lang="th-TH" sz="2800" b="1" dirty="0">
                <a:solidFill>
                  <a:srgbClr val="FFFF00"/>
                </a:solidFill>
              </a:rPr>
              <a:t>“บทข้าแต่พระบิดาฯ” </a:t>
            </a:r>
            <a:r>
              <a:rPr lang="th-TH" sz="2800" b="1" dirty="0"/>
              <a:t>ซึ่งอยู่ในส่วนที่ 2 -/-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D01F9-6D4F-4229-B9D0-575CAC3BD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437"/>
          <a:stretch/>
        </p:blipFill>
        <p:spPr>
          <a:xfrm>
            <a:off x="0" y="0"/>
            <a:ext cx="3483429" cy="356180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4F0F46-1DD1-425B-91B4-00E63F9955F7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</a:t>
            </a:r>
            <a:r>
              <a:rPr lang="th-TH" b="1" dirty="0">
                <a:solidFill>
                  <a:srgbClr val="FF0000"/>
                </a:solidFill>
              </a:rPr>
              <a:t>ตอน 3: การภาวนาตามเวลาของพระเยซู</a:t>
            </a:r>
          </a:p>
        </p:txBody>
      </p:sp>
    </p:spTree>
    <p:extLst>
      <p:ext uri="{BB962C8B-B14F-4D97-AF65-F5344CB8AC3E}">
        <p14:creationId xmlns:p14="http://schemas.microsoft.com/office/powerpoint/2010/main" val="24107711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C06AB4F-9972-432A-ACF5-2EE636058CDA}"/>
              </a:ext>
            </a:extLst>
          </p:cNvPr>
          <p:cNvSpPr txBox="1">
            <a:spLocks/>
          </p:cNvSpPr>
          <p:nvPr/>
        </p:nvSpPr>
        <p:spPr>
          <a:xfrm>
            <a:off x="3587931" y="0"/>
            <a:ext cx="8604069" cy="6857998"/>
          </a:xfrm>
          <a:prstGeom prst="rect">
            <a:avLst/>
          </a:prstGeom>
          <a:solidFill>
            <a:srgbClr val="00B0F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3800" b="1" dirty="0">
                <a:solidFill>
                  <a:srgbClr val="FFFF00"/>
                </a:solidFill>
              </a:rPr>
              <a:t>จบ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en-US" sz="6000" dirty="0">
                <a:solidFill>
                  <a:srgbClr val="FFFF00"/>
                </a:solidFill>
              </a:rPr>
              <a:t>= = = = = = = = = = = = = = =</a:t>
            </a:r>
            <a:endParaRPr lang="th-TH" sz="6000" dirty="0">
              <a:solidFill>
                <a:srgbClr val="FFFF00"/>
              </a:solidFill>
            </a:endParaRP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11500" b="1" dirty="0">
                <a:solidFill>
                  <a:srgbClr val="FFFF00"/>
                </a:solidFill>
              </a:rPr>
              <a:t>บทที่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E24CA-5BED-47A5-8AEF-824F46E6C2D0}"/>
              </a:ext>
            </a:extLst>
          </p:cNvPr>
          <p:cNvSpPr txBox="1">
            <a:spLocks/>
          </p:cNvSpPr>
          <p:nvPr/>
        </p:nvSpPr>
        <p:spPr>
          <a:xfrm>
            <a:off x="0" y="3631474"/>
            <a:ext cx="3483429" cy="32265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1 มนุษย์ทุกคนได้รับเรียกให้ภาวนา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          </a:t>
            </a:r>
            <a:r>
              <a:rPr lang="th-TH" b="1" dirty="0">
                <a:solidFill>
                  <a:srgbClr val="FF0000"/>
                </a:solidFill>
              </a:rPr>
              <a:t>ตอน 1: การภาวนาในรูปแบบต่างๆ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 2: อุปสรรคของการภาวนา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          ตอน 3: การภาวนาตามเวลาของพระเยซู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619AB-CF11-49AD-A244-3FA9E3B83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1" r="16543"/>
          <a:stretch/>
        </p:blipFill>
        <p:spPr>
          <a:xfrm>
            <a:off x="0" y="0"/>
            <a:ext cx="3483429" cy="35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49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15F4B3-E70F-4F9A-823B-03735CF8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9" y="-2"/>
            <a:ext cx="5312221" cy="36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497E5-DCC5-4978-BD1D-FBB3184B9621}"/>
              </a:ext>
            </a:extLst>
          </p:cNvPr>
          <p:cNvSpPr txBox="1">
            <a:spLocks/>
          </p:cNvSpPr>
          <p:nvPr/>
        </p:nvSpPr>
        <p:spPr>
          <a:xfrm>
            <a:off x="6879778" y="3701143"/>
            <a:ext cx="5312222" cy="31568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3600" b="1" dirty="0">
                <a:solidFill>
                  <a:srgbClr val="FFC000"/>
                </a:solidFill>
              </a:rPr>
              <a:t>ส่วนที่สอง</a:t>
            </a:r>
          </a:p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3600" b="1" dirty="0">
                <a:solidFill>
                  <a:srgbClr val="FFC000"/>
                </a:solidFill>
              </a:rPr>
              <a:t>บทภาวนา “ข้าแต่พระบิดา” (2759-2865)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600" b="1" dirty="0"/>
              <a:t>ตอนที่ 1  สรุปพระวรสารทั้งหมด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600" b="1" dirty="0"/>
              <a:t>ตอนที่ 2  ข้าแต่พระบิดาของข้าพเจ้าทั้งหลาย 				    พระองค์สถิตในสวรรค์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600" b="1" dirty="0"/>
              <a:t>ตอนที่ 3  คำวอนขอเจ็ดประการ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th-TH" sz="2600" b="1" dirty="0"/>
              <a:t>ตอนที่ 4  บทยอพระเกียรติสุดท้าย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F881D4-14F5-4171-B54B-A5C9415837A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801393" cy="6858000"/>
          </a:xfrm>
          <a:prstGeom prst="rect">
            <a:avLst/>
          </a:prstGeom>
          <a:solidFill>
            <a:srgbClr val="FFFF00"/>
          </a:solidFill>
        </p:spPr>
        <p:txBody>
          <a:bodyPr anchor="b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3600" b="1" dirty="0">
                <a:solidFill>
                  <a:srgbClr val="FF0000"/>
                </a:solidFill>
              </a:rPr>
              <a:t>ส่วนที่หนึ่ง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3600" b="1" dirty="0">
                <a:solidFill>
                  <a:srgbClr val="FF0000"/>
                </a:solidFill>
              </a:rPr>
              <a:t>การอธิษฐานภาวนาในชีวิต</a:t>
            </a:r>
            <a:r>
              <a:rPr lang="th-TH" sz="3600" b="1" dirty="0" err="1">
                <a:solidFill>
                  <a:srgbClr val="FF0000"/>
                </a:solidFill>
              </a:rPr>
              <a:t>คร</a:t>
            </a:r>
            <a:r>
              <a:rPr lang="th-TH" sz="3600" b="1" dirty="0">
                <a:solidFill>
                  <a:srgbClr val="FF0000"/>
                </a:solidFill>
              </a:rPr>
              <a:t>ิสตชน (2558-2758)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บทที่ 1 มนุษย์ทุกคนได้รับเรียกมาให้อธิษฐานภาวนา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		ตอนที่ 1	ในพันธสัญญาเดิม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		ตอนที่ 2	เมื่อเวลาที่กำหนดมาถึงแล้ว-พันธสัญญาใหม่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		ตอนที่ 3 	ในช่วงเวลาของพระศาสนจักร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		ตอนที่ 1 	บ่อเกิดของการอธิษฐานภาวนา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		ตอนที่ 2 	วิถีทางของการอธิษฐานภาวนา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		ตอนที่ 3 	ผู้นำให้อธิษฐานภาวนา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FF0000"/>
                </a:solidFill>
              </a:rPr>
              <a:t>บทที่ 3 ชีวิตการอธิษฐานภาวนา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		ตอนที่ 1 	การอธิษฐานภาวนาในรูปแบบ</a:t>
            </a:r>
            <a:r>
              <a:rPr lang="th-TH" sz="2400" b="1" dirty="0" err="1">
                <a:solidFill>
                  <a:schemeClr val="bg1"/>
                </a:solidFill>
              </a:rPr>
              <a:t>ต่างๆ</a:t>
            </a:r>
            <a:endParaRPr lang="th-TH" sz="2400" b="1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		ตอนที่ 2 	อุปสรรค</a:t>
            </a:r>
            <a:r>
              <a:rPr lang="th-TH" sz="2400" b="1" dirty="0" err="1">
                <a:solidFill>
                  <a:schemeClr val="bg1"/>
                </a:solidFill>
              </a:rPr>
              <a:t>ต่างๆ</a:t>
            </a:r>
            <a:r>
              <a:rPr lang="th-TH" sz="2400" b="1" dirty="0">
                <a:solidFill>
                  <a:schemeClr val="bg1"/>
                </a:solidFill>
              </a:rPr>
              <a:t> ของการอธิษฐานภาวนา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Font typeface="Arial"/>
              <a:buNone/>
            </a:pPr>
            <a:r>
              <a:rPr lang="th-TH" sz="2400" b="1" dirty="0">
                <a:solidFill>
                  <a:schemeClr val="bg1"/>
                </a:solidFill>
              </a:rPr>
              <a:t>		ตอนที่ 3 	การอธิษฐานภาวนาตามเวลาของพระเยซูเจ้า</a:t>
            </a:r>
          </a:p>
        </p:txBody>
      </p:sp>
    </p:spTree>
    <p:extLst>
      <p:ext uri="{BB962C8B-B14F-4D97-AF65-F5344CB8AC3E}">
        <p14:creationId xmlns:p14="http://schemas.microsoft.com/office/powerpoint/2010/main" val="196634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83B9C9-E1EC-095F-CD79-7A9E2088CCA3}"/>
              </a:ext>
            </a:extLst>
          </p:cNvPr>
          <p:cNvSpPr txBox="1">
            <a:spLocks/>
          </p:cNvSpPr>
          <p:nvPr/>
        </p:nvSpPr>
        <p:spPr>
          <a:xfrm>
            <a:off x="3997239" y="0"/>
            <a:ext cx="8194761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4000" b="1" dirty="0">
                <a:solidFill>
                  <a:srgbClr val="FF0000"/>
                </a:solidFill>
              </a:rPr>
              <a:t>สรุปได้ 2 ประการ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th-TH" sz="3000" b="1" dirty="0">
                <a:solidFill>
                  <a:srgbClr val="FFFF00"/>
                </a:solidFill>
              </a:rPr>
              <a:t>พระเจ้าไม่เคยเหน็ดเหนื่อยที่จะ</a:t>
            </a:r>
            <a:r>
              <a:rPr lang="th-TH" sz="3000" b="1" u="sng" dirty="0">
                <a:solidFill>
                  <a:srgbClr val="FFFF00"/>
                </a:solidFill>
              </a:rPr>
              <a:t>เรียกมนุษย์</a:t>
            </a:r>
            <a:r>
              <a:rPr lang="th-TH" sz="3000" b="1" dirty="0">
                <a:solidFill>
                  <a:srgbClr val="FFFF00"/>
                </a:solidFill>
              </a:rPr>
              <a:t>ให้กลับมาพบพระองค์ผ่านทาง “</a:t>
            </a:r>
            <a:r>
              <a:rPr lang="th-TH" sz="3000" b="1" u="sng" dirty="0">
                <a:solidFill>
                  <a:srgbClr val="FFFF00"/>
                </a:solidFill>
              </a:rPr>
              <a:t>การอธิษฐานภาวนา</a:t>
            </a:r>
            <a:r>
              <a:rPr lang="th-TH" sz="3000" b="1" dirty="0">
                <a:solidFill>
                  <a:srgbClr val="FFFF00"/>
                </a:solidFill>
              </a:rPr>
              <a:t>” </a:t>
            </a:r>
            <a:r>
              <a:rPr lang="th-TH" sz="3000" b="1" dirty="0"/>
              <a:t>(พระเจ้าเรียก-มนุษย์ตอบรับ</a:t>
            </a:r>
            <a:r>
              <a:rPr lang="en-US" sz="3000" b="1" dirty="0"/>
              <a:t> </a:t>
            </a:r>
            <a:r>
              <a:rPr lang="en-US" sz="2400" dirty="0"/>
              <a:t>=</a:t>
            </a:r>
            <a:r>
              <a:rPr lang="th-TH" sz="3000" b="1" dirty="0"/>
              <a:t> เกิดความสัมพันธ์)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3000" b="1" dirty="0">
                <a:solidFill>
                  <a:srgbClr val="00B0F0"/>
                </a:solidFill>
              </a:rPr>
              <a:t>และตลอดระยะเวลาประวัติศาสตร์ที่ผ่านมา พบว่า </a:t>
            </a:r>
            <a:r>
              <a:rPr lang="th-TH" sz="3000" b="1" u="sng" dirty="0">
                <a:solidFill>
                  <a:srgbClr val="00B0F0"/>
                </a:solidFill>
              </a:rPr>
              <a:t>มนุษย์ก็ได้กลับมา</a:t>
            </a:r>
            <a:r>
              <a:rPr lang="th-TH" sz="3000" b="1" dirty="0">
                <a:solidFill>
                  <a:srgbClr val="00B0F0"/>
                </a:solidFill>
              </a:rPr>
              <a:t>พบพระเจ้า “</a:t>
            </a:r>
            <a:r>
              <a:rPr lang="th-TH" sz="3000" b="1" u="sng" dirty="0">
                <a:solidFill>
                  <a:srgbClr val="00B0F0"/>
                </a:solidFill>
              </a:rPr>
              <a:t>ผ่านทางการอธิษฐานภาวนา</a:t>
            </a:r>
            <a:r>
              <a:rPr lang="th-TH" sz="3000" b="1" dirty="0">
                <a:solidFill>
                  <a:srgbClr val="00B0F0"/>
                </a:solidFill>
              </a:rPr>
              <a:t>” </a:t>
            </a:r>
            <a:r>
              <a:rPr lang="th-TH" sz="3000" b="1" dirty="0"/>
              <a:t>ด้วยเหตุนี้ เราจึงเรียกประวัติศาสตร์ของมนุษย์นี้ว่า </a:t>
            </a:r>
            <a:r>
              <a:rPr lang="th-TH" sz="3000" b="1" dirty="0">
                <a:solidFill>
                  <a:srgbClr val="00B0F0"/>
                </a:solidFill>
              </a:rPr>
              <a:t>“ประวัติศาสตร์แห่งความรอดพ้น” </a:t>
            </a:r>
            <a:r>
              <a:rPr lang="th-TH" sz="3000" b="1" dirty="0"/>
              <a:t>(ประวัติศาสตร์แห่งความสัมพันธ์ระหว่างพระเจ้ากับมนุษย์)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3000" b="1" dirty="0">
                <a:solidFill>
                  <a:srgbClr val="FFFF00"/>
                </a:solidFill>
              </a:rPr>
              <a:t>บทที่ 1 นี้ แบ่งเนื้อหาเป็น 3 ตอน </a:t>
            </a:r>
            <a:r>
              <a:rPr lang="th-TH" sz="3000" b="1" dirty="0"/>
              <a:t>(ตามเวลาของประวัติศาสตร์)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3000" b="1" dirty="0"/>
              <a:t>	-	การอธิษฐานภาวนาใน</a:t>
            </a:r>
            <a:r>
              <a:rPr lang="th-TH" sz="3000" b="1" dirty="0">
                <a:solidFill>
                  <a:srgbClr val="FFFF00"/>
                </a:solidFill>
              </a:rPr>
              <a:t>พันธสัญญาเดิม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3000" b="1" dirty="0"/>
              <a:t>	-	การอธิษฐานภาวนาใน</a:t>
            </a:r>
            <a:r>
              <a:rPr lang="th-TH" sz="3000" b="1" dirty="0">
                <a:solidFill>
                  <a:srgbClr val="FFFF00"/>
                </a:solidFill>
              </a:rPr>
              <a:t>พันธสัญญาใหม่ </a:t>
            </a:r>
            <a:r>
              <a:rPr lang="th-TH" sz="3000" b="1" dirty="0"/>
              <a:t>และ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3000" b="1" dirty="0"/>
              <a:t>	-	การอธิษฐานภาวนาในชีวิตของ</a:t>
            </a:r>
            <a:r>
              <a:rPr lang="th-TH" sz="3000" b="1" dirty="0">
                <a:solidFill>
                  <a:srgbClr val="FFFF00"/>
                </a:solidFill>
              </a:rPr>
              <a:t>พระศาสนจักร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-/-</a:t>
            </a:r>
            <a:endParaRPr lang="th-TH" sz="3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09327-9D65-D642-F1AD-4656148FC93F}"/>
              </a:ext>
            </a:extLst>
          </p:cNvPr>
          <p:cNvSpPr txBox="1">
            <a:spLocks/>
          </p:cNvSpPr>
          <p:nvPr/>
        </p:nvSpPr>
        <p:spPr>
          <a:xfrm>
            <a:off x="0" y="3030583"/>
            <a:ext cx="3936265" cy="3827417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rgbClr val="FF0000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   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   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   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บ่อเกิดของการอธิษฐานภาวนา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วิถีทางของการอธิษฐานภาวนา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ผู้นำให้อธิษฐานภาวนา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 ชีวิตการอธิษฐานภาวนา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1 การอธิษฐานภาวนาในรูปแบบต่างๆ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2 อุปสรรคของการอธิษฐานภาวนา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ตอน 3 การอธิษฐานภาวนาของพระเยซูเจ้า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CE395-88A8-D00A-A94B-814F4C86C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81" b="10396"/>
          <a:stretch/>
        </p:blipFill>
        <p:spPr>
          <a:xfrm>
            <a:off x="-1" y="-1"/>
            <a:ext cx="3936265" cy="29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1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C7F66-B34D-2547-B852-398B543D00CF}"/>
              </a:ext>
            </a:extLst>
          </p:cNvPr>
          <p:cNvSpPr txBox="1">
            <a:spLocks/>
          </p:cNvSpPr>
          <p:nvPr/>
        </p:nvSpPr>
        <p:spPr>
          <a:xfrm>
            <a:off x="4005943" y="0"/>
            <a:ext cx="8186065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ตอนที่ 1: การอธิษฐานภาวนาในพันธสัญญาเดิม (2568-2597)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3000" b="1" dirty="0"/>
              <a:t>จากหลักฐานต่างๆ ในพันธสัญญาเดิม </a:t>
            </a:r>
            <a:r>
              <a:rPr lang="th-TH" sz="3000" b="1" dirty="0">
                <a:solidFill>
                  <a:srgbClr val="00B0F0"/>
                </a:solidFill>
              </a:rPr>
              <a:t>เราพบว่าการอธิษฐานภาวนา</a:t>
            </a:r>
            <a:r>
              <a:rPr lang="th-TH" sz="3000" b="1" u="sng" dirty="0">
                <a:solidFill>
                  <a:srgbClr val="00B0F0"/>
                </a:solidFill>
              </a:rPr>
              <a:t>มีอยู่ควบคู่กับประวัติศาสตร์ความรอดพ้นของมนุษย์ </a:t>
            </a:r>
            <a:r>
              <a:rPr lang="th-TH" sz="3000" b="1" dirty="0">
                <a:solidFill>
                  <a:srgbClr val="00B0F0"/>
                </a:solidFill>
              </a:rPr>
              <a:t>เป็นเหมือนกับ</a:t>
            </a:r>
            <a:r>
              <a:rPr lang="th-TH" sz="3000" b="1" u="sng" dirty="0">
                <a:solidFill>
                  <a:srgbClr val="00B0F0"/>
                </a:solidFill>
              </a:rPr>
              <a:t>การเรียกหากันระหว่างพระเจ้ากับมนุษย์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th-TH" sz="3000" b="1" dirty="0">
                <a:solidFill>
                  <a:srgbClr val="FFFF00"/>
                </a:solidFill>
              </a:rPr>
              <a:t>มี</a:t>
            </a:r>
            <a:r>
              <a:rPr lang="th-TH" sz="3000" b="1" u="sng" dirty="0">
                <a:solidFill>
                  <a:srgbClr val="FFFF00"/>
                </a:solidFill>
              </a:rPr>
              <a:t>ตัวอย่างที่โดดเด่น 6 ตัวอย่าง</a:t>
            </a:r>
            <a:r>
              <a:rPr lang="th-TH" sz="3000" b="1" dirty="0">
                <a:solidFill>
                  <a:srgbClr val="FFFF00"/>
                </a:solidFill>
              </a:rPr>
              <a:t> ซึ่งแต่ละตัวอย่างก็มี</a:t>
            </a:r>
            <a:r>
              <a:rPr lang="th-TH" sz="3000" b="1" u="sng" dirty="0">
                <a:solidFill>
                  <a:srgbClr val="FFFF00"/>
                </a:solidFill>
              </a:rPr>
              <a:t>ลักษณะของการอธิษฐานภาวนาที่แตกต่างกันออกไป</a:t>
            </a:r>
            <a:r>
              <a:rPr lang="th-TH" sz="3000" b="1" dirty="0"/>
              <a:t> (ซึ่งจะค่อยๆ ประกอบรวมกันเป็นความหมายที่ครบถ้วนสมบูรณ์)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600" b="1" dirty="0"/>
              <a:t>		1) ในการเนรมิตสร้าง-จุดเริ่มต้นของการภาวนา (อาแบล-โนอา</a:t>
            </a:r>
            <a:r>
              <a:rPr lang="th-TH" sz="2600" b="1" dirty="0" err="1"/>
              <a:t>ห์</a:t>
            </a:r>
            <a:r>
              <a:rPr lang="th-TH" sz="2600" b="1" dirty="0"/>
              <a:t>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600" b="1" dirty="0"/>
              <a:t>		2)  อับราฮัม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600" b="1" dirty="0"/>
              <a:t>		3)  โมเสส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600" b="1" dirty="0"/>
              <a:t>		4)  กษัตริย์ดาวิด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600" b="1" dirty="0"/>
              <a:t>		5)  ประกาศกเอลียา</a:t>
            </a:r>
            <a:r>
              <a:rPr lang="th-TH" sz="2600" b="1" dirty="0" err="1"/>
              <a:t>ห์</a:t>
            </a:r>
            <a:endParaRPr lang="th-TH" sz="2600" b="1" dirty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th-TH" sz="2600" b="1" dirty="0"/>
              <a:t>		6)  ในเพลงสดุดี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34D146-AC01-B916-6198-54232FA33B92}"/>
              </a:ext>
            </a:extLst>
          </p:cNvPr>
          <p:cNvSpPr txBox="1">
            <a:spLocks/>
          </p:cNvSpPr>
          <p:nvPr/>
        </p:nvSpPr>
        <p:spPr>
          <a:xfrm>
            <a:off x="-6" y="3021874"/>
            <a:ext cx="3936265" cy="383612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1)	ในการเนรมิตสร้าง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2)	อับราฮัม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3)	โมเสส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4)	กษัตริย์ดาวิด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5)	เอลียา</a:t>
            </a:r>
            <a:r>
              <a:rPr lang="th-TH" b="1" dirty="0" err="1">
                <a:solidFill>
                  <a:schemeClr val="bg1"/>
                </a:solidFill>
              </a:rPr>
              <a:t>ห์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6)	เพลงสดุดี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B91C1-4220-F79B-80FE-F4D8E7ADA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81" b="10396"/>
          <a:stretch/>
        </p:blipFill>
        <p:spPr>
          <a:xfrm>
            <a:off x="-1" y="-1"/>
            <a:ext cx="3936265" cy="29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63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5B912-6C82-285B-5845-DB7E2F713F3C}"/>
              </a:ext>
            </a:extLst>
          </p:cNvPr>
          <p:cNvSpPr txBox="1">
            <a:spLocks/>
          </p:cNvSpPr>
          <p:nvPr/>
        </p:nvSpPr>
        <p:spPr>
          <a:xfrm>
            <a:off x="4005943" y="0"/>
            <a:ext cx="8186057" cy="49203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0000"/>
                </a:solidFill>
              </a:rPr>
              <a:t>1) ในการเนรมิตสร้าง (2569)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th-TH" sz="2600" b="1" dirty="0">
                <a:solidFill>
                  <a:srgbClr val="FF0000"/>
                </a:solidFill>
              </a:rPr>
              <a:t>อาแบล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th-TH" sz="2600" dirty="0">
                <a:solidFill>
                  <a:srgbClr val="FF0000"/>
                </a:solidFill>
              </a:rPr>
              <a:t>  </a:t>
            </a:r>
            <a:r>
              <a:rPr lang="th-TH" sz="2600" b="1" dirty="0">
                <a:solidFill>
                  <a:srgbClr val="00B0F0"/>
                </a:solidFill>
              </a:rPr>
              <a:t>การอธิษฐานภาวนามี </a:t>
            </a:r>
            <a:r>
              <a:rPr lang="th-TH" sz="2600" b="1" u="sng" dirty="0">
                <a:solidFill>
                  <a:srgbClr val="00B0F0"/>
                </a:solidFill>
              </a:rPr>
              <a:t>จุดเริ่มต้น-บ่อเกิด </a:t>
            </a:r>
            <a:r>
              <a:rPr lang="th-TH" sz="2600" b="1" dirty="0">
                <a:solidFill>
                  <a:srgbClr val="00B0F0"/>
                </a:solidFill>
              </a:rPr>
              <a:t>ในการเนรมิตสร้าง</a:t>
            </a:r>
            <a:r>
              <a:rPr lang="en-US" sz="2600" b="1" dirty="0">
                <a:solidFill>
                  <a:srgbClr val="00B0F0"/>
                </a:solidFill>
              </a:rPr>
              <a:t> </a:t>
            </a:r>
            <a:r>
              <a:rPr lang="th-TH" sz="2600" b="1" dirty="0">
                <a:solidFill>
                  <a:srgbClr val="00B0F0"/>
                </a:solidFill>
              </a:rPr>
              <a:t>โดยเป็นหนังสือปฐมกาล (1-9) ที่ได้เล่าเรื่องราวของมนุษย์ในลักษณะที่มี</a:t>
            </a:r>
            <a:r>
              <a:rPr lang="th-TH" sz="2600" b="1" u="sng" dirty="0">
                <a:solidFill>
                  <a:srgbClr val="00B0F0"/>
                </a:solidFill>
              </a:rPr>
              <a:t>ความสัมพันธ์กับพระเจ้าตลอดเวลา</a:t>
            </a:r>
            <a:r>
              <a:rPr lang="th-TH" sz="2600" b="1" dirty="0">
                <a:solidFill>
                  <a:srgbClr val="00B0F0"/>
                </a:solidFill>
              </a:rPr>
              <a:t> เช่น </a:t>
            </a:r>
            <a:r>
              <a:rPr lang="th-TH" sz="2600" b="1" u="sng" dirty="0">
                <a:solidFill>
                  <a:srgbClr val="00B0F0"/>
                </a:solidFill>
              </a:rPr>
              <a:t>ในบทที่ 4 อาแบลนำแกะรุ่นแรกที่เกิดจากฝูงมาถวายแด่พระเจ้า-พระเจ้าทรงพอพระทัยอาแบ</a:t>
            </a:r>
            <a:r>
              <a:rPr lang="th-TH" sz="2600" b="1" u="sng" dirty="0" err="1">
                <a:solidFill>
                  <a:srgbClr val="00B0F0"/>
                </a:solidFill>
              </a:rPr>
              <a:t>ล</a:t>
            </a:r>
            <a:r>
              <a:rPr lang="th-TH" sz="2600" b="1" dirty="0" err="1">
                <a:solidFill>
                  <a:srgbClr val="00B0F0"/>
                </a:solidFill>
              </a:rPr>
              <a:t>แ</a:t>
            </a:r>
            <a:r>
              <a:rPr lang="th-TH" sz="2600" b="1" dirty="0">
                <a:solidFill>
                  <a:srgbClr val="00B0F0"/>
                </a:solidFill>
              </a:rPr>
              <a:t>ละ</a:t>
            </a:r>
            <a:r>
              <a:rPr lang="th-TH" sz="2600" b="1" u="sng" dirty="0">
                <a:solidFill>
                  <a:srgbClr val="00B0F0"/>
                </a:solidFill>
              </a:rPr>
              <a:t>เครื่องบูชา</a:t>
            </a:r>
            <a:r>
              <a:rPr lang="th-TH" sz="2600" b="1" dirty="0">
                <a:solidFill>
                  <a:srgbClr val="00B0F0"/>
                </a:solidFill>
              </a:rPr>
              <a:t>ของเขา</a:t>
            </a:r>
            <a:endParaRPr lang="th-TH" sz="2600" b="1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th-TH" sz="2600" b="1" dirty="0">
                <a:solidFill>
                  <a:srgbClr val="FF0000"/>
                </a:solidFill>
              </a:rPr>
              <a:t>เอโนช </a:t>
            </a:r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th-TH" sz="2600" b="1" u="sng" dirty="0">
                <a:solidFill>
                  <a:srgbClr val="FFFF00"/>
                </a:solidFill>
              </a:rPr>
              <a:t>บทที่ 6 </a:t>
            </a:r>
            <a:r>
              <a:rPr lang="th-TH" sz="2600" b="1" dirty="0">
                <a:solidFill>
                  <a:srgbClr val="FFFF00"/>
                </a:solidFill>
              </a:rPr>
              <a:t>เล่าว่า เอโนช </a:t>
            </a:r>
            <a:r>
              <a:rPr lang="th-TH" sz="2600" b="1" dirty="0"/>
              <a:t>(บุตรของ</a:t>
            </a:r>
            <a:r>
              <a:rPr lang="th-TH" sz="2600" b="1" dirty="0" err="1"/>
              <a:t>เสท</a:t>
            </a:r>
            <a:r>
              <a:rPr lang="th-TH" sz="2600" b="1" dirty="0"/>
              <a:t>-บุตรของอาด</a:t>
            </a:r>
            <a:r>
              <a:rPr lang="th-TH" sz="2600" b="1" dirty="0" err="1"/>
              <a:t>ัม</a:t>
            </a:r>
            <a:r>
              <a:rPr lang="th-TH" sz="2600" b="1" dirty="0"/>
              <a:t>) </a:t>
            </a:r>
            <a:r>
              <a:rPr lang="th-TH" sz="2600" b="1" dirty="0">
                <a:solidFill>
                  <a:srgbClr val="FFFF00"/>
                </a:solidFill>
              </a:rPr>
              <a:t>เริ่มเรียกขานพระนามพระเจ้า</a:t>
            </a:r>
            <a:r>
              <a:rPr lang="th-TH" sz="2600" b="1" dirty="0">
                <a:solidFill>
                  <a:srgbClr val="00B0F0"/>
                </a:solidFill>
              </a:rPr>
              <a:t> </a:t>
            </a:r>
            <a:r>
              <a:rPr lang="th-TH" sz="2600" b="1" dirty="0"/>
              <a:t>และ </a:t>
            </a:r>
            <a:r>
              <a:rPr lang="th-TH" sz="2600" b="1" dirty="0">
                <a:solidFill>
                  <a:srgbClr val="FFFF00"/>
                </a:solidFill>
              </a:rPr>
              <a:t>เดินไปกับพระเจ้า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600" b="1" dirty="0">
                <a:solidFill>
                  <a:srgbClr val="FF0000"/>
                </a:solidFill>
              </a:rPr>
              <a:t>โนอา</a:t>
            </a:r>
            <a:r>
              <a:rPr lang="th-TH" sz="2600" b="1" dirty="0" err="1">
                <a:solidFill>
                  <a:srgbClr val="FF0000"/>
                </a:solidFill>
              </a:rPr>
              <a:t>ห์</a:t>
            </a:r>
            <a:r>
              <a:rPr lang="th-TH" sz="2600" b="1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=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th-TH" sz="2600" b="1" dirty="0"/>
              <a:t>เรายังพบในเรื่องราวของ</a:t>
            </a:r>
            <a:r>
              <a:rPr lang="th-TH" sz="2600" b="1" u="sng" dirty="0">
                <a:solidFill>
                  <a:srgbClr val="00B0F0"/>
                </a:solidFill>
              </a:rPr>
              <a:t>โนอา</a:t>
            </a:r>
            <a:r>
              <a:rPr lang="th-TH" sz="2600" b="1" u="sng" dirty="0" err="1">
                <a:solidFill>
                  <a:srgbClr val="00B0F0"/>
                </a:solidFill>
              </a:rPr>
              <a:t>ห์</a:t>
            </a:r>
            <a:r>
              <a:rPr lang="th-TH" sz="2600" b="1" dirty="0">
                <a:solidFill>
                  <a:srgbClr val="00B0F0"/>
                </a:solidFill>
              </a:rPr>
              <a:t>ที่พระเจ้าทรง</a:t>
            </a:r>
            <a:r>
              <a:rPr lang="th-TH" sz="2600" b="1" u="sng" dirty="0">
                <a:solidFill>
                  <a:srgbClr val="00B0F0"/>
                </a:solidFill>
              </a:rPr>
              <a:t>พอพระทัย</a:t>
            </a:r>
            <a:r>
              <a:rPr lang="th-TH" sz="2600" b="1" dirty="0">
                <a:solidFill>
                  <a:srgbClr val="00B0F0"/>
                </a:solidFill>
              </a:rPr>
              <a:t>เพราะ</a:t>
            </a:r>
            <a:r>
              <a:rPr lang="th-TH" sz="2600" b="1" u="sng" dirty="0">
                <a:solidFill>
                  <a:srgbClr val="00B0F0"/>
                </a:solidFill>
              </a:rPr>
              <a:t>เขาปฏิบัติตามพระบัญชา</a:t>
            </a:r>
            <a:r>
              <a:rPr lang="th-TH" sz="2600" b="1" dirty="0">
                <a:solidFill>
                  <a:srgbClr val="00B0F0"/>
                </a:solidFill>
              </a:rPr>
              <a:t>ของพระเจ้าทุกอย่าง </a:t>
            </a:r>
            <a:r>
              <a:rPr lang="th-TH" sz="2600" b="1" dirty="0"/>
              <a:t>(6:9) </a:t>
            </a:r>
            <a:r>
              <a:rPr lang="th-TH" sz="2600" b="1" dirty="0">
                <a:solidFill>
                  <a:srgbClr val="00B0F0"/>
                </a:solidFill>
              </a:rPr>
              <a:t>พระเจ้าจึง</a:t>
            </a:r>
            <a:r>
              <a:rPr lang="th-TH" sz="2600" b="1" u="sng" dirty="0">
                <a:solidFill>
                  <a:srgbClr val="00B0F0"/>
                </a:solidFill>
              </a:rPr>
              <a:t>อวยพรโนอา</a:t>
            </a:r>
            <a:r>
              <a:rPr lang="th-TH" sz="2600" b="1" u="sng" dirty="0" err="1">
                <a:solidFill>
                  <a:srgbClr val="00B0F0"/>
                </a:solidFill>
              </a:rPr>
              <a:t>ห์แ</a:t>
            </a:r>
            <a:r>
              <a:rPr lang="th-TH" sz="2600" b="1" u="sng" dirty="0">
                <a:solidFill>
                  <a:srgbClr val="00B0F0"/>
                </a:solidFill>
              </a:rPr>
              <a:t>ละลูกหลาน</a:t>
            </a:r>
            <a:r>
              <a:rPr lang="th-TH" sz="2600" b="1" dirty="0">
                <a:solidFill>
                  <a:srgbClr val="00B0F0"/>
                </a:solidFill>
              </a:rPr>
              <a:t>ของเขา</a:t>
            </a:r>
            <a:r>
              <a:rPr lang="th-TH" sz="2600" b="1" dirty="0">
                <a:solidFill>
                  <a:srgbClr val="FFFF00"/>
                </a:solidFill>
              </a:rPr>
              <a:t> </a:t>
            </a:r>
            <a:r>
              <a:rPr lang="th-TH" sz="2400" b="1" i="1" dirty="0"/>
              <a:t>“จงมีลูกมากทวีจำนวนขึ้นจนเต็มแผ่นดิน บรรดาสัตว์ทั้งปวงบนแผ่นดิน ... ในท้องฟ้า ... บนแผ่นดิน ... ในทะเล เรามอบไว้ในอำนาจของท่าน” </a:t>
            </a:r>
            <a:r>
              <a:rPr lang="th-TH" sz="2400" b="1" dirty="0"/>
              <a:t>(9:1-2)</a:t>
            </a:r>
            <a:endParaRPr lang="th-TH" sz="2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C527D7-2456-3E9E-24B2-B02086B6FB50}"/>
              </a:ext>
            </a:extLst>
          </p:cNvPr>
          <p:cNvSpPr txBox="1">
            <a:spLocks/>
          </p:cNvSpPr>
          <p:nvPr/>
        </p:nvSpPr>
        <p:spPr>
          <a:xfrm>
            <a:off x="4005944" y="4981303"/>
            <a:ext cx="8186056" cy="187669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th-TH" sz="2200" b="1" u="sng" dirty="0">
                <a:solidFill>
                  <a:srgbClr val="FF0000"/>
                </a:solidFill>
              </a:rPr>
              <a:t>สรุป</a:t>
            </a:r>
            <a:r>
              <a:rPr lang="th-TH" sz="2200" b="1" dirty="0">
                <a:solidFill>
                  <a:srgbClr val="FFFF00"/>
                </a:solidFill>
              </a:rPr>
              <a:t>	 </a:t>
            </a:r>
            <a:r>
              <a:rPr lang="en-US" sz="2200" dirty="0">
                <a:solidFill>
                  <a:srgbClr val="FFFF00"/>
                </a:solidFill>
              </a:rPr>
              <a:t>=</a:t>
            </a:r>
            <a:r>
              <a:rPr lang="en-US" sz="2200" b="1" dirty="0">
                <a:solidFill>
                  <a:srgbClr val="FFFF00"/>
                </a:solidFill>
              </a:rPr>
              <a:t>	</a:t>
            </a:r>
            <a:r>
              <a:rPr lang="th-TH" sz="2200" b="1" dirty="0">
                <a:solidFill>
                  <a:srgbClr val="FFFF00"/>
                </a:solidFill>
              </a:rPr>
              <a:t>การอธิษฐานภาวนามีบ่อเกิดในการเนรมิตสร้าง</a:t>
            </a:r>
            <a:endParaRPr lang="en-US" sz="2200" b="1" dirty="0">
              <a:solidFill>
                <a:srgbClr val="FFFF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00"/>
                </a:solidFill>
              </a:rPr>
              <a:t>	 </a:t>
            </a:r>
            <a:r>
              <a:rPr lang="en-US" sz="2200" dirty="0">
                <a:solidFill>
                  <a:srgbClr val="FFFF00"/>
                </a:solidFill>
              </a:rPr>
              <a:t>=</a:t>
            </a:r>
            <a:r>
              <a:rPr lang="th-TH" sz="2200" b="1" dirty="0">
                <a:solidFill>
                  <a:srgbClr val="FFFF00"/>
                </a:solidFill>
              </a:rPr>
              <a:t>	การอธิษฐานภาวนาเป็นเรื่องของความสัมพันธ์ระหว่างพระเจ้ากับมนุษย์ </a:t>
            </a:r>
            <a:r>
              <a:rPr lang="th-TH" sz="2200" b="1" u="sng" dirty="0">
                <a:solidFill>
                  <a:srgbClr val="FFFF00"/>
                </a:solidFill>
              </a:rPr>
              <a:t>เช่น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rgbClr val="FFFF00"/>
                </a:solidFill>
              </a:rPr>
              <a:t>		</a:t>
            </a:r>
            <a:r>
              <a:rPr lang="th-TH" sz="2200" b="1" dirty="0">
                <a:solidFill>
                  <a:srgbClr val="FF0000"/>
                </a:solidFill>
              </a:rPr>
              <a:t>อาแบล</a:t>
            </a:r>
            <a:r>
              <a:rPr lang="th-TH" sz="2200" b="1" dirty="0">
                <a:solidFill>
                  <a:srgbClr val="FFFF00"/>
                </a:solidFill>
              </a:rPr>
              <a:t>-ถวายเครื่องบูชา / </a:t>
            </a:r>
            <a:r>
              <a:rPr lang="th-TH" sz="2200" b="1" dirty="0">
                <a:solidFill>
                  <a:srgbClr val="FF0000"/>
                </a:solidFill>
              </a:rPr>
              <a:t>เอโนช </a:t>
            </a:r>
            <a:r>
              <a:rPr lang="th-TH" sz="2200" b="1" dirty="0">
                <a:solidFill>
                  <a:srgbClr val="FFFF00"/>
                </a:solidFill>
              </a:rPr>
              <a:t>เริ่มเรียกขานพระนามพระเจ้า-เดินไปกับพระเจ้า /  </a:t>
            </a:r>
            <a:r>
              <a:rPr lang="th-TH" sz="2200" b="1" dirty="0">
                <a:solidFill>
                  <a:schemeClr val="accent4"/>
                </a:solidFill>
              </a:rPr>
              <a:t>		</a:t>
            </a:r>
            <a:r>
              <a:rPr lang="th-TH" sz="2200" b="1" dirty="0">
                <a:solidFill>
                  <a:srgbClr val="FF0000"/>
                </a:solidFill>
              </a:rPr>
              <a:t>โนอา</a:t>
            </a:r>
            <a:r>
              <a:rPr lang="th-TH" sz="2200" b="1" dirty="0" err="1">
                <a:solidFill>
                  <a:srgbClr val="FF0000"/>
                </a:solidFill>
              </a:rPr>
              <a:t>ห์</a:t>
            </a:r>
            <a:r>
              <a:rPr lang="th-TH" sz="2200" b="1" dirty="0">
                <a:solidFill>
                  <a:srgbClr val="FF0000"/>
                </a:solidFill>
              </a:rPr>
              <a:t> </a:t>
            </a:r>
            <a:r>
              <a:rPr lang="th-TH" sz="2200" b="1" dirty="0">
                <a:solidFill>
                  <a:srgbClr val="FFFF00"/>
                </a:solidFill>
              </a:rPr>
              <a:t>ปฏิบัติตามพระบัญชา (เน้นการกระทำมากกว่า) 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sz="2200" b="1" dirty="0">
                <a:solidFill>
                  <a:srgbClr val="FFFF00"/>
                </a:solidFill>
              </a:rPr>
              <a:t>	 </a:t>
            </a:r>
            <a:r>
              <a:rPr lang="en-US" sz="2200" dirty="0">
                <a:solidFill>
                  <a:srgbClr val="FFFF00"/>
                </a:solidFill>
              </a:rPr>
              <a:t>=</a:t>
            </a:r>
            <a:r>
              <a:rPr lang="th-TH" sz="2200" b="1" dirty="0">
                <a:solidFill>
                  <a:srgbClr val="FFFF00"/>
                </a:solidFill>
              </a:rPr>
              <a:t>	พระเจ้าพอพระทัย-อวยพรเขา-ลูกหลาน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-/-</a:t>
            </a:r>
            <a:endParaRPr lang="th-TH" sz="2200" dirty="0">
              <a:solidFill>
                <a:srgbClr val="FFFF00"/>
              </a:solidFill>
            </a:endParaRPr>
          </a:p>
        </p:txBody>
      </p:sp>
      <p:pic>
        <p:nvPicPr>
          <p:cNvPr id="1030" name="Picture 6" descr="Pictures of: 'cain and abel' - GoodSalt">
            <a:extLst>
              <a:ext uri="{FF2B5EF4-FFF2-40B4-BE49-F238E27FC236}">
                <a16:creationId xmlns:a16="http://schemas.microsoft.com/office/drawing/2014/main" id="{6FAB82BA-E1EE-AEE8-5002-BD40E85D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972249" cy="269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B66672-0791-9173-B69F-DD1FEB87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2"/>
          <a:stretch/>
        </p:blipFill>
        <p:spPr>
          <a:xfrm>
            <a:off x="1998853" y="1"/>
            <a:ext cx="1972250" cy="269965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44656B-D8B0-23A5-3A06-1463C0DEF752}"/>
              </a:ext>
            </a:extLst>
          </p:cNvPr>
          <p:cNvSpPr txBox="1">
            <a:spLocks/>
          </p:cNvSpPr>
          <p:nvPr/>
        </p:nvSpPr>
        <p:spPr>
          <a:xfrm>
            <a:off x="-6" y="2760617"/>
            <a:ext cx="3936265" cy="4097383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th-TH" sz="2000" b="1" dirty="0">
                <a:solidFill>
                  <a:schemeClr val="bg1"/>
                </a:solidFill>
              </a:rPr>
              <a:t>ส่วนที่หนึ่ง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rgbClr val="FF0000"/>
                </a:solidFill>
              </a:rPr>
              <a:t>บทที่ 1 มนุษย์ทุกคนได้รับเรียกให้อธิษฐานภาวนา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rgbClr val="FF0000"/>
                </a:solidFill>
              </a:rPr>
              <a:t>	ตอน 1 ในพันธสัญญาเดิม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</a:t>
            </a:r>
            <a:r>
              <a:rPr lang="th-TH" b="1" dirty="0">
                <a:solidFill>
                  <a:srgbClr val="FF0000"/>
                </a:solidFill>
              </a:rPr>
              <a:t> 1)	ในการเนรมิตสร้าง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2)	อับราฮัม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3)	โมเสส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4)	กษัตริย์ดาวิด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5)	เอลียา</a:t>
            </a:r>
            <a:r>
              <a:rPr lang="th-TH" b="1" dirty="0" err="1">
                <a:solidFill>
                  <a:schemeClr val="bg1"/>
                </a:solidFill>
              </a:rPr>
              <a:t>ห์</a:t>
            </a:r>
            <a:endParaRPr lang="th-TH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		 6)	เพลงสดุดี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2 ในพันธสัญญาใหม่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th-TH" b="1" dirty="0">
                <a:solidFill>
                  <a:schemeClr val="bg1"/>
                </a:solidFill>
              </a:rPr>
              <a:t>   	ตอน 3 ในช่วงเวลาของพระศาสนจักร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2 ธรรมประเพณีเรื่องการอธิษฐานภาวนา</a:t>
            </a:r>
          </a:p>
          <a:p>
            <a:pPr marL="0" indent="0">
              <a:spcAft>
                <a:spcPts val="0"/>
              </a:spcAft>
              <a:buNone/>
            </a:pPr>
            <a:r>
              <a:rPr lang="th-TH" b="1" dirty="0">
                <a:solidFill>
                  <a:schemeClr val="bg1"/>
                </a:solidFill>
              </a:rPr>
              <a:t>บทที่ 3 ชีวิตการอธิษฐานภาวนา</a:t>
            </a:r>
          </a:p>
        </p:txBody>
      </p:sp>
    </p:spTree>
    <p:extLst>
      <p:ext uri="{BB962C8B-B14F-4D97-AF65-F5344CB8AC3E}">
        <p14:creationId xmlns:p14="http://schemas.microsoft.com/office/powerpoint/2010/main" val="36156961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</TotalTime>
  <Words>6823</Words>
  <Application>Microsoft Office PowerPoint</Application>
  <PresentationFormat>Widescreen</PresentationFormat>
  <Paragraphs>924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Fr.wasan</cp:lastModifiedBy>
  <cp:revision>340</cp:revision>
  <dcterms:created xsi:type="dcterms:W3CDTF">2025-06-07T09:25:32Z</dcterms:created>
  <dcterms:modified xsi:type="dcterms:W3CDTF">2025-11-21T02:52:41Z</dcterms:modified>
</cp:coreProperties>
</file>