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3" r:id="rId4"/>
    <p:sldId id="301" r:id="rId5"/>
    <p:sldId id="264" r:id="rId6"/>
    <p:sldId id="292" r:id="rId7"/>
    <p:sldId id="265" r:id="rId8"/>
    <p:sldId id="266" r:id="rId9"/>
    <p:sldId id="289" r:id="rId10"/>
    <p:sldId id="291" r:id="rId11"/>
    <p:sldId id="29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A2580176-41E3-4789-893E-F51940A06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640" y="722376"/>
            <a:ext cx="3821952" cy="5413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2FC9A5FF-D604-44EB-A7A4-6240EB553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016" y="891081"/>
            <a:ext cx="3297936" cy="4746654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37CBFE71-555A-4E7C-9E67-C8C81FD9C5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78" t="4378" r="4109" b="2535"/>
          <a:stretch/>
        </p:blipFill>
        <p:spPr>
          <a:xfrm>
            <a:off x="8969541" y="3328416"/>
            <a:ext cx="1875877" cy="2706624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891FB4AF-BE3C-47EA-AC31-E34C7A23D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623" y="607709"/>
            <a:ext cx="1703712" cy="282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680BE635-10E6-490B-8C6C-A8A613F2010F}"/>
              </a:ext>
            </a:extLst>
          </p:cNvPr>
          <p:cNvSpPr txBox="1"/>
          <p:nvPr/>
        </p:nvSpPr>
        <p:spPr>
          <a:xfrm>
            <a:off x="1032510" y="948726"/>
            <a:ext cx="101269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/>
              <a:t>285.	ตั้งแต่แรกเริ่มแล้ว ความเชื่อของ</a:t>
            </a:r>
            <a:r>
              <a:rPr lang="th-TH" sz="2400" b="1" dirty="0" err="1"/>
              <a:t>คร</a:t>
            </a:r>
            <a:r>
              <a:rPr lang="th-TH" sz="2400" b="1" dirty="0"/>
              <a:t>ิสตชนก็พบว่าตนอยู่ต่อหน้าคำตอบที่แตกต่างจากคำตอบของตนต่อคำถามเกี่ยวกับต้นกำเนิดเหล่านี้ ดังนั้นจึงมีตำนานธรรมหลายหลากเกี่ยวกับต้นกำเนิดนี้ในศาสนาและอารยธรรมโบราณ</a:t>
            </a:r>
            <a:r>
              <a:rPr lang="th-TH" sz="2400" b="1" dirty="0" err="1"/>
              <a:t>ต่างๆ</a:t>
            </a:r>
            <a:r>
              <a:rPr lang="th-TH" sz="2400" b="1" dirty="0"/>
              <a:t> นักปรัชญาบางคนกล่าวว่าทุกสิ่งเป็นพระเจ้า โลกเป็นพระเจ้า วิวัฒนาการของโลกเป็นวิวัฒนาการของพระเจ้า (สรรพเทวนิยม) บางคนกล่าวว่าโลกเป็นการหลั่งออกด้วยความจำเป็นมาจากพระเจ้า ออกมาจากบ่อเกิดนี้และจำเป็นต้องกลับไปยังที่เดิมอีก ยังมีอีกบางคนที่ยืนยันว่ามีปฐมเหตุนิรันดรอยู่สองเหตุ คือปฐมเหตุของความดีและของความชั่ว ของแสงสว่างและของความมืด ปฐมเหตุทั้งสองนี้เป็นปฏิปักษ์ต่อกันอยู่ตลอดเวลา (ทวินิยม-</a:t>
            </a:r>
            <a:r>
              <a:rPr lang="en-US" sz="2400" b="1" dirty="0"/>
              <a:t>dualism; </a:t>
            </a:r>
            <a:r>
              <a:rPr lang="th-TH" sz="2400" b="1" dirty="0"/>
              <a:t>ลัทธิมานีเคอ</a:t>
            </a:r>
            <a:r>
              <a:rPr lang="th-TH" sz="2400" b="1" dirty="0" err="1"/>
              <a:t>ัส</a:t>
            </a:r>
            <a:r>
              <a:rPr lang="th-TH" sz="2400" b="1" dirty="0"/>
              <a:t>นิยม-</a:t>
            </a:r>
            <a:r>
              <a:rPr lang="en-US" sz="2400" b="1" dirty="0"/>
              <a:t>Manichaeism) </a:t>
            </a:r>
            <a:r>
              <a:rPr lang="th-TH" sz="2400" b="1" dirty="0"/>
              <a:t>ตามความคิดของทฤษฎีเหล่านี้บางทฤษฎี โลกนี้ (อย่างน้อยโลกของสสาร) เป็นสิ่งไม่ดี เป็นผลจากความตกต่ำบางอย่าง จึงจำเป็นต้องถูกทิ้งไปหรือมองข้ามไปเสีย (</a:t>
            </a:r>
            <a:r>
              <a:rPr lang="en-US" sz="2400" b="1" dirty="0"/>
              <a:t>gnosis – </a:t>
            </a:r>
            <a:r>
              <a:rPr lang="th-TH" sz="2400" b="1" dirty="0" err="1"/>
              <a:t>ไญยนิ</a:t>
            </a:r>
            <a:r>
              <a:rPr lang="th-TH" sz="2400" b="1" dirty="0"/>
              <a:t>ยม) บางคนยอมรับว่าโลกถูกสร้างจากพระเจ้า แต่โดยวิธีเหมือนกับที่นายช่างสร้างนาฬิกา ชนิดที่ว่าเมื่อทรงสร้างขึ้นแล้ว พระองค์ก็ทรงทิ้งให้เดินไปด้วยตัวเอง (</a:t>
            </a:r>
            <a:r>
              <a:rPr lang="en-US" sz="2400" b="1" dirty="0" err="1"/>
              <a:t>deismus</a:t>
            </a:r>
            <a:r>
              <a:rPr lang="en-US" sz="2400" b="1" dirty="0"/>
              <a:t> – </a:t>
            </a:r>
            <a:r>
              <a:rPr lang="th-TH" sz="2400" b="1" dirty="0"/>
              <a:t>เทวัสนิยม)  ในที่สุด บางคนไม่ยอมรับว่าโลกมีกำเนิดที่เป็น</a:t>
            </a:r>
            <a:r>
              <a:rPr lang="th-TH" sz="2400" b="1" dirty="0" err="1"/>
              <a:t>โล</a:t>
            </a:r>
            <a:r>
              <a:rPr lang="th-TH" sz="2400" b="1" dirty="0"/>
              <a:t>กก</a:t>
            </a:r>
            <a:r>
              <a:rPr lang="th-TH" sz="2400" b="1" dirty="0" err="1"/>
              <a:t>ุต</a:t>
            </a:r>
            <a:r>
              <a:rPr lang="th-TH" sz="2400" b="1" dirty="0"/>
              <a:t>ระ แต่เห็นว่าในโลกมีแต่บทบาทของสสารซึ่งมีความเป็นอยู่เสมอมา (ลัทธิวัตถุนิยม – </a:t>
            </a:r>
            <a:r>
              <a:rPr lang="en-US" sz="2400" b="1" dirty="0"/>
              <a:t>materialism) </a:t>
            </a:r>
            <a:r>
              <a:rPr lang="th-TH" sz="2400" b="1" dirty="0"/>
              <a:t>ความพยายามเหล่านี้ทั้งหมดเป็นพยานยืนยันว่าปัญหาเรื่องต้นกำเนิดนั้นมีอยู่ตลอดมาและเป็นสากล ความพยายามค้นคว้านี้เป็นลักษณะเฉพาะของมนุษย์โดยแท้จริง</a:t>
            </a:r>
          </a:p>
        </p:txBody>
      </p:sp>
    </p:spTree>
    <p:extLst>
      <p:ext uri="{BB962C8B-B14F-4D97-AF65-F5344CB8AC3E}">
        <p14:creationId xmlns:p14="http://schemas.microsoft.com/office/powerpoint/2010/main" val="390567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8C4682F8-2845-4B08-AFFE-0FA60A452ECB}"/>
              </a:ext>
            </a:extLst>
          </p:cNvPr>
          <p:cNvSpPr txBox="1"/>
          <p:nvPr/>
        </p:nvSpPr>
        <p:spPr>
          <a:xfrm>
            <a:off x="470916" y="17395"/>
            <a:ext cx="11388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/>
              <a:t>ด้านข้างเป็นคำจำกัดความ การอ้างอิงจากพระคัมภีร์ คำกล่าวของบรรดาผู้ศักดิ์สิทธิ์ ผู้สอนความเชื่อที่น่าเชื่อถือ (หน้า 149)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9CD5D73-353D-4615-A362-07D5F8DAFD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58" t="4000" r="17375" b="20934"/>
          <a:stretch/>
        </p:blipFill>
        <p:spPr>
          <a:xfrm>
            <a:off x="925308" y="671731"/>
            <a:ext cx="3346703" cy="550933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EED72CA-1925-4E4C-9A0C-D9ABD2396B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13" b="60298"/>
          <a:stretch/>
        </p:blipFill>
        <p:spPr>
          <a:xfrm>
            <a:off x="5687567" y="764653"/>
            <a:ext cx="2724913" cy="5323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CB2B6FD-041F-4696-B213-2A880A77E6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787" t="41342" b="16469"/>
          <a:stretch/>
        </p:blipFill>
        <p:spPr>
          <a:xfrm>
            <a:off x="8723377" y="764653"/>
            <a:ext cx="2543315" cy="5323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5" name="ลูกศรเชื่อมต่อแบบตรง 4">
            <a:extLst>
              <a:ext uri="{FF2B5EF4-FFF2-40B4-BE49-F238E27FC236}">
                <a16:creationId xmlns:a16="http://schemas.microsoft.com/office/drawing/2014/main" id="{6751FC9D-0082-4BA1-91DF-C85652B7AB93}"/>
              </a:ext>
            </a:extLst>
          </p:cNvPr>
          <p:cNvCxnSpPr/>
          <p:nvPr/>
        </p:nvCxnSpPr>
        <p:spPr>
          <a:xfrm>
            <a:off x="4434840" y="1645920"/>
            <a:ext cx="969264" cy="640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33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4A095B0-BB1F-4FDD-BCEC-CCE88D086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60" y="800100"/>
            <a:ext cx="3175062" cy="5257800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6270445-A3C2-47FC-A130-32A7403948A1}"/>
              </a:ext>
            </a:extLst>
          </p:cNvPr>
          <p:cNvSpPr txBox="1"/>
          <p:nvPr/>
        </p:nvSpPr>
        <p:spPr>
          <a:xfrm>
            <a:off x="4594860" y="963460"/>
            <a:ext cx="67437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90204" pitchFamily="34" charset="0"/>
              <a:buChar char="•"/>
            </a:pPr>
            <a:r>
              <a:rPr lang="en-US" sz="4000" b="1" dirty="0"/>
              <a:t>YOUCAT </a:t>
            </a:r>
            <a:r>
              <a:rPr lang="th-TH" sz="4000" b="1" dirty="0"/>
              <a:t>มาจากคำว่า </a:t>
            </a:r>
            <a:endParaRPr lang="en-US" sz="4000" b="1" dirty="0"/>
          </a:p>
          <a:p>
            <a:r>
              <a:rPr lang="en-US" sz="4000" b="1" dirty="0"/>
              <a:t>	</a:t>
            </a:r>
            <a:r>
              <a:rPr lang="en-US" sz="4000" b="1" dirty="0">
                <a:solidFill>
                  <a:srgbClr val="0000FF"/>
                </a:solidFill>
              </a:rPr>
              <a:t>Youth Catechism </a:t>
            </a:r>
            <a:endParaRPr lang="th-TH" sz="4000" b="1" dirty="0">
              <a:solidFill>
                <a:srgbClr val="0000FF"/>
              </a:solidFill>
            </a:endParaRPr>
          </a:p>
          <a:p>
            <a:r>
              <a:rPr lang="th-TH" sz="4000" b="1" dirty="0">
                <a:solidFill>
                  <a:srgbClr val="0000FF"/>
                </a:solidFill>
              </a:rPr>
              <a:t>	คำสอนคาทอลิก สำหรับเยาวชน</a:t>
            </a: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lang="th-TH" sz="4000" b="1" dirty="0"/>
              <a:t>พระคา</a:t>
            </a:r>
            <a:r>
              <a:rPr lang="th-TH" sz="4000" b="1" dirty="0" err="1"/>
              <a:t>ร์</a:t>
            </a:r>
            <a:r>
              <a:rPr lang="th-TH" sz="4000" b="1" dirty="0"/>
              <a:t>ดิน</a:t>
            </a:r>
            <a:r>
              <a:rPr lang="th-TH" sz="4000" b="1" dirty="0" err="1"/>
              <a:t>ัล</a:t>
            </a:r>
            <a:r>
              <a:rPr lang="th-TH" sz="4000" b="1" dirty="0"/>
              <a:t> </a:t>
            </a:r>
            <a:r>
              <a:rPr lang="th-TH" sz="4000" b="1" dirty="0" err="1"/>
              <a:t>คริส</a:t>
            </a:r>
            <a:r>
              <a:rPr lang="th-TH" sz="4000" b="1" dirty="0"/>
              <a:t>ตอฟ </a:t>
            </a:r>
            <a:r>
              <a:rPr lang="th-TH" sz="4000" b="1" dirty="0" err="1"/>
              <a:t>เชิร์</a:t>
            </a:r>
            <a:r>
              <a:rPr lang="th-TH" sz="4000" b="1" dirty="0"/>
              <a:t>นบอร</a:t>
            </a:r>
            <a:r>
              <a:rPr lang="th-TH" sz="4000" b="1" dirty="0" err="1"/>
              <a:t>์น</a:t>
            </a:r>
            <a:r>
              <a:rPr lang="th-TH" sz="4000" b="1" dirty="0"/>
              <a:t> </a:t>
            </a:r>
          </a:p>
          <a:p>
            <a:pPr lvl="1"/>
            <a:r>
              <a:rPr lang="th-TH" sz="4000" b="1" dirty="0"/>
              <a:t>พระอัครสังฆราชแห่งกรุงเวียนนา ประเทศออสเตรีย ได้จัดพิมพ์เป็น</a:t>
            </a:r>
            <a:r>
              <a:rPr lang="th-TH" sz="4000" b="1" dirty="0">
                <a:solidFill>
                  <a:srgbClr val="CC00CC"/>
                </a:solidFill>
              </a:rPr>
              <a:t>ภาษาเยอรมัน</a:t>
            </a:r>
            <a:r>
              <a:rPr lang="th-TH" sz="4000" b="1" dirty="0"/>
              <a:t> เมื่อเดือน มีนาคม 2010 เป็นหนังสือที่มี</a:t>
            </a:r>
            <a:r>
              <a:rPr lang="th-TH" sz="4000" b="1" dirty="0">
                <a:solidFill>
                  <a:srgbClr val="CC00CC"/>
                </a:solidFill>
              </a:rPr>
              <a:t>เยาวชนเข้าร่วมในการจัดทำมากกว่า 60 คน</a:t>
            </a:r>
          </a:p>
        </p:txBody>
      </p:sp>
    </p:spTree>
    <p:extLst>
      <p:ext uri="{BB962C8B-B14F-4D97-AF65-F5344CB8AC3E}">
        <p14:creationId xmlns:p14="http://schemas.microsoft.com/office/powerpoint/2010/main" val="18412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6270445-A3C2-47FC-A130-32A7403948A1}"/>
              </a:ext>
            </a:extLst>
          </p:cNvPr>
          <p:cNvSpPr txBox="1"/>
          <p:nvPr/>
        </p:nvSpPr>
        <p:spPr>
          <a:xfrm>
            <a:off x="4471416" y="1063136"/>
            <a:ext cx="686714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90204" pitchFamily="34" charset="0"/>
              <a:buChar char="•"/>
            </a:pPr>
            <a:r>
              <a:rPr lang="th-TH" sz="4000" b="1" dirty="0"/>
              <a:t>จัดพิมพ์เป็น</a:t>
            </a:r>
            <a:r>
              <a:rPr lang="th-TH" sz="4000" b="1" dirty="0">
                <a:solidFill>
                  <a:srgbClr val="CC00CC"/>
                </a:solidFill>
              </a:rPr>
              <a:t>ภาษาอังกฤษ</a:t>
            </a:r>
            <a:r>
              <a:rPr lang="th-TH" sz="4000" b="1" dirty="0"/>
              <a:t>ในปี ค.ศ. 2011 และนำไปใช้ในการชุมนุมเยาวชนโลก ระหว่างวันที่ 10-23 สิงหาคม 2011 ณ กรุงมาดริด ประเทศสเปน</a:t>
            </a: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lang="th-TH" sz="4000" b="1" dirty="0"/>
              <a:t>จัดแปลและพิมพ์เป็น</a:t>
            </a:r>
            <a:r>
              <a:rPr lang="th-TH" sz="4000" b="1" dirty="0">
                <a:solidFill>
                  <a:srgbClr val="CC00CC"/>
                </a:solidFill>
              </a:rPr>
              <a:t>ภาษาไทย </a:t>
            </a:r>
            <a:r>
              <a:rPr lang="th-TH" sz="4000" b="1" dirty="0"/>
              <a:t>โดยใช้เวลา 2 ปี ได้พิมพ์เป็น 4 เล่ม ใช้ในปีแห่งความเชื่อ (11 ตุลาคม 2012 - 24 พฤศจิกายน 2013)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6ADB8E-F43A-4BE8-AF34-1630ACA95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847625"/>
            <a:ext cx="3617976" cy="54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4A095B0-BB1F-4FDD-BCEC-CCE88D086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60" y="800100"/>
            <a:ext cx="3175062" cy="5257800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6270445-A3C2-47FC-A130-32A7403948A1}"/>
              </a:ext>
            </a:extLst>
          </p:cNvPr>
          <p:cNvSpPr txBox="1"/>
          <p:nvPr/>
        </p:nvSpPr>
        <p:spPr>
          <a:xfrm>
            <a:off x="4580473" y="1536174"/>
            <a:ext cx="686714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500" b="1" dirty="0"/>
              <a:t>จัดพิมพ์รวมเล่ม ในโอกาส</a:t>
            </a:r>
          </a:p>
          <a:p>
            <a:r>
              <a:rPr lang="th-TH" sz="5500" b="1" dirty="0">
                <a:solidFill>
                  <a:srgbClr val="0000FF"/>
                </a:solidFill>
              </a:rPr>
              <a:t>ปีศักดิ์สิทธิ์พิเศษแห่งเมตตาธรรม </a:t>
            </a:r>
          </a:p>
          <a:p>
            <a:r>
              <a:rPr lang="th-TH" sz="5500" b="1" dirty="0"/>
              <a:t>(8 ธันวาคม 2015 - 20 พฤศจิกายน 2016)</a:t>
            </a:r>
          </a:p>
        </p:txBody>
      </p:sp>
    </p:spTree>
    <p:extLst>
      <p:ext uri="{BB962C8B-B14F-4D97-AF65-F5344CB8AC3E}">
        <p14:creationId xmlns:p14="http://schemas.microsoft.com/office/powerpoint/2010/main" val="10800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2D39878-646D-445A-98F0-18EEA091CDE3}"/>
              </a:ext>
            </a:extLst>
          </p:cNvPr>
          <p:cNvSpPr txBox="1"/>
          <p:nvPr/>
        </p:nvSpPr>
        <p:spPr>
          <a:xfrm>
            <a:off x="1037844" y="930432"/>
            <a:ext cx="1031900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0000FF"/>
                </a:solidFill>
              </a:rPr>
              <a:t>สมเด็จพระสันตะปาปาฟรังซิส </a:t>
            </a:r>
            <a:r>
              <a:rPr lang="th-TH" sz="4400" b="1" dirty="0"/>
              <a:t>ตรัสกับเยาวชนในหนังสือเล่มนี้ว่า</a:t>
            </a:r>
          </a:p>
          <a:p>
            <a:pPr marL="539750" indent="-539750"/>
            <a:r>
              <a:rPr lang="th-TH" sz="4400" b="1" dirty="0"/>
              <a:t>ก.	เยาชนไม่ใช่คนผิวเผิน ต้องการทราบว่าสิ่งสำคัญในชีวิตคืออะไร</a:t>
            </a:r>
          </a:p>
          <a:p>
            <a:pPr marL="539750" indent="-539750"/>
            <a:r>
              <a:rPr lang="th-TH" sz="4400" b="1" dirty="0"/>
              <a:t>ข.	เรียกร้องให้เยาวชนมีชีวิตใหม่ ให้พระวรสารเป็นสาระสำคัญของชีวิต</a:t>
            </a:r>
          </a:p>
          <a:p>
            <a:pPr marL="539750" indent="-539750"/>
            <a:r>
              <a:rPr lang="th-TH" sz="4400" b="1" dirty="0"/>
              <a:t>ค.	เรียกร้องให้เยาวชนใช้เวลากับหนังสือเล่มนี้ศึกษาเป็นส่วนตัว เป็นกลุ่ม เป็นเครือข่าย แบ่งปันกันในอินเตอร์เน็ต ใช้เครื่องมือทุกชนิดเพื่อพูดคุยเรื่องความเชื่อ</a:t>
            </a:r>
          </a:p>
        </p:txBody>
      </p:sp>
    </p:spTree>
    <p:extLst>
      <p:ext uri="{BB962C8B-B14F-4D97-AF65-F5344CB8AC3E}">
        <p14:creationId xmlns:p14="http://schemas.microsoft.com/office/powerpoint/2010/main" val="114453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2D39878-646D-445A-98F0-18EEA091CDE3}"/>
              </a:ext>
            </a:extLst>
          </p:cNvPr>
          <p:cNvSpPr txBox="1"/>
          <p:nvPr/>
        </p:nvSpPr>
        <p:spPr>
          <a:xfrm>
            <a:off x="1028700" y="1012954"/>
            <a:ext cx="1031900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indent="-539750" algn="thaiDist"/>
            <a:r>
              <a:rPr lang="th-TH" sz="4400" b="1" dirty="0"/>
              <a:t>ง.	เยาวชนต้องฝังรากลึกลงในความเชื่อให้มากกว่ารุ่นพ่อแม่ เพื่อจะได้สู้กับความท้าทายและสิ่งล่อใจในโลกปัจจุบัน</a:t>
            </a:r>
          </a:p>
          <a:p>
            <a:pPr marL="539750" indent="-539750" algn="thaiDist"/>
            <a:r>
              <a:rPr lang="th-TH" sz="4400" b="1" dirty="0"/>
              <a:t>จ.	บาปแทรกซึมอยู่ในหัวใจของพระศาสนจักร เยาวชนเป็นพระกายของพระ</a:t>
            </a:r>
            <a:r>
              <a:rPr lang="th-TH" sz="4400" b="1" dirty="0" err="1"/>
              <a:t>คร</a:t>
            </a:r>
            <a:r>
              <a:rPr lang="th-TH" sz="4400" b="1" dirty="0"/>
              <a:t>ิสตเจ้า ของพระศาสนจักร จงนำไฟแห่งความรักเข้าไปในพระศาสนจักร</a:t>
            </a:r>
          </a:p>
          <a:p>
            <a:pPr marL="539750" indent="-539750" algn="thaiDist"/>
            <a:r>
              <a:rPr lang="th-TH" sz="4400" b="1" dirty="0"/>
              <a:t>ฉ.	พระเจ้าทรงเรียกเยาวชนให้เป็นประกาศก คือ “</a:t>
            </a:r>
            <a:r>
              <a:rPr lang="th-TH" sz="4400" b="1" dirty="0" err="1"/>
              <a:t>เยเร</a:t>
            </a:r>
            <a:r>
              <a:rPr lang="th-TH" sz="4400" b="1" dirty="0"/>
              <a:t>มี</a:t>
            </a:r>
            <a:r>
              <a:rPr lang="th-TH" sz="4400" b="1" dirty="0" err="1"/>
              <a:t>ย์</a:t>
            </a:r>
            <a:r>
              <a:rPr lang="th-TH" sz="4400" b="1" dirty="0"/>
              <a:t>” ให้เยาวชนแต่ละคนเป็น “</a:t>
            </a:r>
            <a:r>
              <a:rPr lang="th-TH" sz="4400" b="1" dirty="0" err="1"/>
              <a:t>เยเร</a:t>
            </a:r>
            <a:r>
              <a:rPr lang="th-TH" sz="4400" b="1" dirty="0"/>
              <a:t>มี</a:t>
            </a:r>
            <a:r>
              <a:rPr lang="th-TH" sz="4400" b="1" dirty="0" err="1"/>
              <a:t>ย์</a:t>
            </a:r>
            <a:r>
              <a:rPr lang="th-TH" sz="4400" b="1" dirty="0"/>
              <a:t>” ในโลกปัจจุบัน</a:t>
            </a:r>
          </a:p>
        </p:txBody>
      </p:sp>
    </p:spTree>
    <p:extLst>
      <p:ext uri="{BB962C8B-B14F-4D97-AF65-F5344CB8AC3E}">
        <p14:creationId xmlns:p14="http://schemas.microsoft.com/office/powerpoint/2010/main" val="147150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498A2402-B3B8-44B8-82F2-F8EB90A679C1}"/>
              </a:ext>
            </a:extLst>
          </p:cNvPr>
          <p:cNvSpPr txBox="1"/>
          <p:nvPr/>
        </p:nvSpPr>
        <p:spPr>
          <a:xfrm>
            <a:off x="4594860" y="768096"/>
            <a:ext cx="663507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YOUCAT </a:t>
            </a:r>
            <a:r>
              <a:rPr lang="th-TH" sz="4000" b="1" dirty="0"/>
              <a:t>ใช้</a:t>
            </a:r>
            <a:r>
              <a:rPr lang="th-TH" sz="4000" b="1" dirty="0">
                <a:solidFill>
                  <a:srgbClr val="CC00CC"/>
                </a:solidFill>
              </a:rPr>
              <a:t>ภาษาที่เหมาะกับเยาวชน </a:t>
            </a:r>
            <a:r>
              <a:rPr lang="th-TH" sz="4000" b="1" dirty="0"/>
              <a:t>มีโครงสร้างลักษณะเดียวกันหนังสือคำสอนพระศาสนจักรคาทอลิก </a:t>
            </a:r>
            <a:r>
              <a:rPr lang="th-TH" sz="4000" b="1" dirty="0">
                <a:solidFill>
                  <a:srgbClr val="0000FF"/>
                </a:solidFill>
              </a:rPr>
              <a:t>เป็นแบบถาม-ตอบ</a:t>
            </a:r>
          </a:p>
          <a:p>
            <a:pPr marL="1028700" lvl="1" indent="-571500">
              <a:buFont typeface="Arial" panose="020B0604020202090204" pitchFamily="34" charset="0"/>
              <a:buChar char="•"/>
            </a:pPr>
            <a:r>
              <a:rPr lang="th-TH" sz="4000" b="1" dirty="0"/>
              <a:t>เราเชื่ออะไร</a:t>
            </a:r>
          </a:p>
          <a:p>
            <a:pPr marL="1028700" lvl="1" indent="-571500">
              <a:buFont typeface="Arial" panose="020B0604020202090204" pitchFamily="34" charset="0"/>
              <a:buChar char="•"/>
            </a:pPr>
            <a:r>
              <a:rPr lang="th-TH" sz="4000" b="1" dirty="0"/>
              <a:t>เราเฉลิมฉลองธรรมล้ำลึก</a:t>
            </a:r>
            <a:r>
              <a:rPr lang="th-TH" sz="4000" b="1" dirty="0" err="1"/>
              <a:t>คร</a:t>
            </a:r>
            <a:r>
              <a:rPr lang="th-TH" sz="4000" b="1" dirty="0"/>
              <a:t>ิสตชนอย่างไร</a:t>
            </a:r>
          </a:p>
          <a:p>
            <a:pPr marL="1028700" lvl="1" indent="-571500">
              <a:buFont typeface="Arial" panose="020B0604020202090204" pitchFamily="34" charset="0"/>
              <a:buChar char="•"/>
            </a:pPr>
            <a:r>
              <a:rPr lang="th-TH" sz="4000" b="1" dirty="0"/>
              <a:t>เรามีชีวิตในพระ</a:t>
            </a:r>
            <a:r>
              <a:rPr lang="th-TH" sz="4000" b="1" dirty="0" err="1"/>
              <a:t>คร</a:t>
            </a:r>
            <a:r>
              <a:rPr lang="th-TH" sz="4000" b="1" dirty="0"/>
              <a:t>ิสตเจ้าอย่างไร</a:t>
            </a:r>
          </a:p>
          <a:p>
            <a:pPr marL="1028700" lvl="1" indent="-571500">
              <a:buFont typeface="Arial" panose="020B0604020202090204" pitchFamily="34" charset="0"/>
              <a:buChar char="•"/>
            </a:pPr>
            <a:r>
              <a:rPr lang="th-TH" sz="4000" b="1" dirty="0"/>
              <a:t>เราควรภาวนาอย่างไร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FBC6C0D-8046-40BE-9AA1-2EFD16A31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68" y="768096"/>
            <a:ext cx="312536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4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05EB048-DCB4-4A92-95FA-2C78C8A3A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1" t="4514" r="48647" b="71256"/>
          <a:stretch/>
        </p:blipFill>
        <p:spPr>
          <a:xfrm>
            <a:off x="2927799" y="740664"/>
            <a:ext cx="6336402" cy="53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7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8C4682F8-2845-4B08-AFFE-0FA60A452ECB}"/>
              </a:ext>
            </a:extLst>
          </p:cNvPr>
          <p:cNvSpPr txBox="1"/>
          <p:nvPr/>
        </p:nvSpPr>
        <p:spPr>
          <a:xfrm>
            <a:off x="813054" y="1455896"/>
            <a:ext cx="502081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b="1" dirty="0">
                <a:solidFill>
                  <a:srgbClr val="0000FF"/>
                </a:solidFill>
              </a:rPr>
              <a:t>ตัวเลขที่อยู่ท้ายคำตอบ</a:t>
            </a:r>
            <a:r>
              <a:rPr lang="th-TH" sz="5400" b="1" dirty="0"/>
              <a:t>แต่ละข้อ เป็นข้อที่อ้างอิงจากหนังสือคำสอนพระศาสนจักรคาทอลิก </a:t>
            </a:r>
            <a:r>
              <a:rPr lang="th-TH" sz="2400" b="1" dirty="0"/>
              <a:t>(ใส่ภาพจากหนังสือ หน้า 12)</a:t>
            </a:r>
            <a:endParaRPr lang="th-TH" sz="5400" b="1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9B2F3D3-EC67-4132-93E5-5F801BE7B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86" t="3200" r="34535" b="47066"/>
          <a:stretch/>
        </p:blipFill>
        <p:spPr>
          <a:xfrm>
            <a:off x="6150104" y="693122"/>
            <a:ext cx="5134356" cy="5471756"/>
          </a:xfrm>
          <a:prstGeom prst="rect">
            <a:avLst/>
          </a:prstGeom>
        </p:spPr>
      </p:pic>
      <p:sp>
        <p:nvSpPr>
          <p:cNvPr id="5" name="ลูกศร: ขวา 4">
            <a:extLst>
              <a:ext uri="{FF2B5EF4-FFF2-40B4-BE49-F238E27FC236}">
                <a16:creationId xmlns:a16="http://schemas.microsoft.com/office/drawing/2014/main" id="{DC27CD9E-E9BF-4BFE-A2AE-26E52047443A}"/>
              </a:ext>
            </a:extLst>
          </p:cNvPr>
          <p:cNvSpPr/>
          <p:nvPr/>
        </p:nvSpPr>
        <p:spPr>
          <a:xfrm rot="10800000">
            <a:off x="10899648" y="5623560"/>
            <a:ext cx="1005840" cy="6126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165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633</TotalTime>
  <Words>198</Words>
  <Application>Microsoft Office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ชีวภาพ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Sombat Ngamvong</dc:creator>
  <cp:lastModifiedBy>AOM</cp:lastModifiedBy>
  <cp:revision>30</cp:revision>
  <dcterms:created xsi:type="dcterms:W3CDTF">2020-08-14T03:08:52Z</dcterms:created>
  <dcterms:modified xsi:type="dcterms:W3CDTF">2020-08-18T07:30:50Z</dcterms:modified>
</cp:coreProperties>
</file>