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62" r:id="rId2"/>
    <p:sldId id="261" r:id="rId3"/>
    <p:sldId id="267" r:id="rId4"/>
    <p:sldId id="263" r:id="rId5"/>
    <p:sldId id="264" r:id="rId6"/>
    <p:sldId id="265" r:id="rId7"/>
    <p:sldId id="266" r:id="rId8"/>
    <p:sldId id="268" r:id="rId9"/>
    <p:sldId id="272" r:id="rId10"/>
    <p:sldId id="273" r:id="rId11"/>
    <p:sldId id="269" r:id="rId12"/>
    <p:sldId id="270" r:id="rId13"/>
    <p:sldId id="271" r:id="rId1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140" autoAdjust="0"/>
  </p:normalViewPr>
  <p:slideViewPr>
    <p:cSldViewPr snapToGrid="0">
      <p:cViewPr varScale="1">
        <p:scale>
          <a:sx n="65" d="100"/>
          <a:sy n="65" d="100"/>
        </p:scale>
        <p:origin x="6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6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49CE9-FA13-4721-85FC-78E716A1830D}" type="datetimeFigureOut">
              <a:rPr lang="en-US" smtClean="0"/>
              <a:pPr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6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2502E-5AC5-4B9B-9609-907BA6B7FC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63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7A6AD-E8C9-4FAC-83F5-81DB3FB574B1}" type="datetimeFigureOut">
              <a:rPr lang="th-TH" smtClean="0"/>
              <a:t>22/02/60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BCCFD-842A-4DE1-81BC-C55CE6D512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316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2BCCFD-842A-4DE1-81BC-C55CE6D51298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337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BC9E-0941-4CA3-94F3-3345344ED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3597-FD06-4A16-B83C-F7A94FBC3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66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BC9E-0941-4CA3-94F3-3345344ED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3597-FD06-4A16-B83C-F7A94FBC3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78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BC9E-0941-4CA3-94F3-3345344ED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3597-FD06-4A16-B83C-F7A94FBC3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7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BC9E-0941-4CA3-94F3-3345344ED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3597-FD06-4A16-B83C-F7A94FBC3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BC9E-0941-4CA3-94F3-3345344ED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3597-FD06-4A16-B83C-F7A94FBC3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6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BC9E-0941-4CA3-94F3-3345344ED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3597-FD06-4A16-B83C-F7A94FBC3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58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BC9E-0941-4CA3-94F3-3345344ED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3597-FD06-4A16-B83C-F7A94FBC3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2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BC9E-0941-4CA3-94F3-3345344ED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3597-FD06-4A16-B83C-F7A94FBC3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784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BC9E-0941-4CA3-94F3-3345344ED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3597-FD06-4A16-B83C-F7A94FBC3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BC9E-0941-4CA3-94F3-3345344ED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3597-FD06-4A16-B83C-F7A94FBC3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8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BC9E-0941-4CA3-94F3-3345344ED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53597-FD06-4A16-B83C-F7A94FBC3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2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FBC9E-0941-4CA3-94F3-3345344ED4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53597-FD06-4A16-B83C-F7A94FBC30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43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nd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309" y="101597"/>
            <a:ext cx="6321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ชีวิตจิตเจ้าหน้าที่คำสอน</a:t>
            </a:r>
            <a:endParaRPr lang="th-TH" sz="4400" b="1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68356" y="6129888"/>
            <a:ext cx="4323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22 กุมภาพันธ์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5130" y="468687"/>
            <a:ext cx="92897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b="1" dirty="0" smtClean="0">
                <a:latin typeface="FreesiaUPC" pitchFamily="34" charset="-34"/>
                <a:cs typeface="FreesiaUPC" pitchFamily="34" charset="-34"/>
              </a:rPr>
              <a:t>1</a:t>
            </a:r>
            <a:r>
              <a:rPr lang="th-TH" sz="4800" b="1" dirty="0" err="1" smtClean="0">
                <a:latin typeface="FreesiaUPC" pitchFamily="34" charset="-34"/>
                <a:cs typeface="FreesiaUPC" pitchFamily="34" charset="-34"/>
              </a:rPr>
              <a:t>ธส.</a:t>
            </a:r>
            <a:r>
              <a:rPr lang="th-TH" sz="4800" b="1" dirty="0" smtClean="0">
                <a:latin typeface="FreesiaUPC" pitchFamily="34" charset="-34"/>
                <a:cs typeface="FreesiaUPC" pitchFamily="34" charset="-34"/>
              </a:rPr>
              <a:t> 5:17 จง​</a:t>
            </a:r>
            <a:r>
              <a:rPr lang="th-TH" sz="4800" b="1" dirty="0" err="1" smtClean="0">
                <a:latin typeface="FreesiaUPC" pitchFamily="34" charset="-34"/>
                <a:cs typeface="FreesiaUPC" pitchFamily="34" charset="-34"/>
              </a:rPr>
              <a:t>อธิษ</a:t>
            </a:r>
            <a:r>
              <a:rPr lang="th-TH" sz="4800" b="1" dirty="0" smtClean="0">
                <a:latin typeface="FreesiaUPC" pitchFamily="34" charset="-34"/>
                <a:cs typeface="FreesiaUPC" pitchFamily="34" charset="-34"/>
              </a:rPr>
              <a:t>​ฐาน​ภาวนา​อย่าง​สม่ำเสมอ</a:t>
            </a:r>
          </a:p>
          <a:p>
            <a:endParaRPr lang="th-TH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3" y="313899"/>
            <a:ext cx="8794045" cy="640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7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36" y="266997"/>
            <a:ext cx="8857734" cy="625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6549174_28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74"/>
            <a:ext cx="12192000" cy="5572125"/>
          </a:xfrm>
          <a:prstGeom prst="rect">
            <a:avLst/>
          </a:prstGeom>
        </p:spPr>
      </p:pic>
      <p:pic>
        <p:nvPicPr>
          <p:cNvPr id="4" name="Picture 3" descr="7-2-2560-18-52-14-300x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2191" y="38076"/>
            <a:ext cx="2799669" cy="2426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9822" y="56445"/>
            <a:ext cx="1053253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2175" indent="-892175"/>
            <a:r>
              <a:rPr lang="th-TH" sz="4400" b="1" u="sng" dirty="0" smtClean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1</a:t>
            </a:r>
            <a:r>
              <a:rPr lang="th-TH" sz="4400" b="1" u="sng" dirty="0" err="1" smtClean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คร.</a:t>
            </a:r>
            <a:r>
              <a:rPr lang="th-TH" sz="4400" b="1" u="sng" dirty="0" smtClean="0">
                <a:solidFill>
                  <a:srgbClr val="0070C0"/>
                </a:solidFill>
                <a:latin typeface="Microsoft Sans Serif" pitchFamily="34" charset="0"/>
                <a:cs typeface="Microsoft Sans Serif" pitchFamily="34" charset="0"/>
              </a:rPr>
              <a:t> 12:28 </a:t>
            </a:r>
          </a:p>
          <a:p>
            <a:pPr marL="892175" indent="-892175"/>
            <a:r>
              <a:rPr lang="th-TH" sz="4400" b="1" dirty="0" smtClean="0"/>
              <a:t>พระ​เจ้า​ทรง​แต่งตั้ง​บาง​คน​ให้​ทำ​หน้าที่​ต่างๆ ใน​พระ​</a:t>
            </a:r>
            <a:r>
              <a:rPr lang="th-TH" sz="4400" b="1" dirty="0" err="1" smtClean="0"/>
              <a:t>ศาสน</a:t>
            </a:r>
            <a:r>
              <a:rPr lang="th-TH" sz="4400" b="1" dirty="0" smtClean="0"/>
              <a:t>​จักร คือ </a:t>
            </a:r>
          </a:p>
          <a:p>
            <a:pPr marL="892175" indent="-892175"/>
            <a:r>
              <a:rPr lang="th-TH" sz="4400" b="1" dirty="0" smtClean="0">
                <a:solidFill>
                  <a:srgbClr val="0070C0"/>
                </a:solidFill>
              </a:rPr>
              <a:t>หนึ่ง</a:t>
            </a:r>
            <a:r>
              <a:rPr lang="th-TH" sz="4400" b="1" dirty="0" smtClean="0"/>
              <a:t>​ 			ให้​เป็น​อัคร​สาวก </a:t>
            </a:r>
          </a:p>
          <a:p>
            <a:pPr marL="892175" indent="-892175"/>
            <a:r>
              <a:rPr lang="th-TH" sz="4400" b="1" dirty="0" smtClean="0">
                <a:solidFill>
                  <a:srgbClr val="0070C0"/>
                </a:solidFill>
              </a:rPr>
              <a:t>สอง  	​</a:t>
            </a:r>
            <a:r>
              <a:rPr lang="th-TH" sz="4400" b="1" dirty="0" smtClean="0"/>
              <a:t>ให้​เป็น​ประ​กา​ศก​ </a:t>
            </a:r>
          </a:p>
          <a:p>
            <a:pPr marL="892175" indent="-892175"/>
            <a:r>
              <a:rPr lang="th-TH" sz="4400" b="1" dirty="0" smtClean="0">
                <a:solidFill>
                  <a:srgbClr val="0070C0"/>
                </a:solidFill>
              </a:rPr>
              <a:t>และ​สาม​</a:t>
            </a:r>
            <a:r>
              <a:rPr lang="th-TH" sz="6000" b="1" dirty="0" smtClean="0">
                <a:solidFill>
                  <a:srgbClr val="0070C0"/>
                </a:solidFill>
              </a:rPr>
              <a:t>	</a:t>
            </a:r>
            <a:r>
              <a:rPr lang="th-TH" sz="4400" b="1" dirty="0" smtClean="0"/>
              <a:t>ให้​เป็น​ครู​อาจารย์ </a:t>
            </a:r>
          </a:p>
          <a:p>
            <a:pPr marL="892175" indent="-892175"/>
            <a:r>
              <a:rPr lang="th-TH" sz="4400" b="1" dirty="0" smtClean="0"/>
              <a:t>ต่อจากนั้น คือ​ผู้​มี​อำนาจ​ทำ​อัศจรรย์ ผู้รักษา​โรค ผู้ช่วย​เหลือผู้ปกครองและ​ผู้พูด​ภาษา​ที่​ไม่​มี​ใคร​เข้าใจ</a:t>
            </a:r>
            <a:endParaRPr lang="th-TH" sz="4000" b="1" dirty="0" smtClean="0"/>
          </a:p>
          <a:p>
            <a:endParaRPr lang="th-TH" b="1" dirty="0" smtClean="0"/>
          </a:p>
        </p:txBody>
      </p:sp>
    </p:spTree>
    <p:extLst>
      <p:ext uri="{BB962C8B-B14F-4D97-AF65-F5344CB8AC3E}">
        <p14:creationId xmlns:p14="http://schemas.microsoft.com/office/powerpoint/2010/main" val="398362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022" y="162437"/>
            <a:ext cx="1136791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600" b="1" dirty="0" smtClean="0">
                <a:latin typeface="Gisha" pitchFamily="34" charset="-79"/>
                <a:cs typeface="Gisha" pitchFamily="34" charset="-79"/>
              </a:rPr>
              <a:t>เจ้าหน้าที่ศูนย์คำสอนคือใคร</a:t>
            </a:r>
            <a:r>
              <a:rPr lang="th-TH" sz="3600" b="1" dirty="0" smtClean="0">
                <a:latin typeface="Gisha" pitchFamily="34" charset="-79"/>
                <a:cs typeface="Gisha" pitchFamily="34" charset="-79"/>
              </a:rPr>
              <a:t>?</a:t>
            </a:r>
          </a:p>
          <a:p>
            <a:endParaRPr lang="en-US" sz="3600" b="1" dirty="0" smtClean="0">
              <a:latin typeface="Gisha" pitchFamily="34" charset="-79"/>
              <a:cs typeface="Gisha" pitchFamily="34" charset="-79"/>
            </a:endParaRPr>
          </a:p>
          <a:p>
            <a:r>
              <a:rPr lang="en-US" sz="2800" b="1" u="sng" dirty="0" smtClean="0">
                <a:latin typeface="FreesiaUPC" pitchFamily="34" charset="-34"/>
                <a:cs typeface="FreesiaUPC" pitchFamily="34" charset="-34"/>
              </a:rPr>
              <a:t>GDC </a:t>
            </a:r>
            <a:r>
              <a:rPr lang="th-TH" sz="2800" b="1" u="sng" dirty="0" smtClean="0">
                <a:latin typeface="FreesiaUPC" pitchFamily="34" charset="-34"/>
                <a:cs typeface="FreesiaUPC" pitchFamily="34" charset="-34"/>
              </a:rPr>
              <a:t> (คู่มือแนะแนวทั่วไปในการสอนคำสอน</a:t>
            </a:r>
            <a:r>
              <a:rPr lang="en-US" sz="2800" b="1" u="sng" dirty="0" smtClean="0">
                <a:latin typeface="FreesiaUPC" pitchFamily="34" charset="-34"/>
                <a:cs typeface="FreesiaUPC" pitchFamily="34" charset="-34"/>
              </a:rPr>
              <a:t>: </a:t>
            </a:r>
            <a:r>
              <a:rPr lang="th-TH" sz="2800" b="1" u="sng" dirty="0" smtClean="0">
                <a:latin typeface="FreesiaUPC" pitchFamily="34" charset="-34"/>
                <a:cs typeface="FreesiaUPC" pitchFamily="34" charset="-34"/>
              </a:rPr>
              <a:t>1997) ข้อ </a:t>
            </a:r>
            <a:r>
              <a:rPr lang="en-US" sz="2800" b="1" u="sng" dirty="0" smtClean="0">
                <a:latin typeface="FreesiaUPC" pitchFamily="34" charset="-34"/>
                <a:cs typeface="FreesiaUPC" pitchFamily="34" charset="-34"/>
              </a:rPr>
              <a:t>139 </a:t>
            </a:r>
          </a:p>
          <a:p>
            <a:pPr>
              <a:buClr>
                <a:srgbClr val="FF0000"/>
              </a:buClr>
              <a:buFont typeface="Wingdings" pitchFamily="2" charset="2"/>
              <a:buChar char="S"/>
            </a:pPr>
            <a:r>
              <a:rPr lang="th-TH" sz="3600" b="1" dirty="0" smtClean="0">
                <a:latin typeface="FreesiaUPC" pitchFamily="34" charset="-34"/>
                <a:cs typeface="FreesiaUPC" pitchFamily="34" charset="-34"/>
              </a:rPr>
              <a:t>  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เป็นผู้ที่ช่วยให้บุคคลหนึ่งได้พบกับพระเป็นเจ้า</a:t>
            </a:r>
            <a:endParaRPr lang="th-TH" sz="3600" b="1" dirty="0" smtClean="0">
              <a:latin typeface="FreesiaUPC" pitchFamily="34" charset="-34"/>
              <a:cs typeface="FreesiaUPC" pitchFamily="34" charset="-34"/>
            </a:endParaRPr>
          </a:p>
          <a:p>
            <a:pPr marL="1433513">
              <a:buClr>
                <a:srgbClr val="FF0000"/>
              </a:buClr>
              <a:buFont typeface="Wingdings" pitchFamily="2" charset="2"/>
              <a:buChar char=""/>
            </a:pPr>
            <a:endParaRPr lang="en-US" sz="3600" b="1" dirty="0" smtClean="0">
              <a:latin typeface="FreesiaUPC" pitchFamily="34" charset="-34"/>
              <a:cs typeface="FreesiaUPC" pitchFamily="34" charset="-34"/>
            </a:endParaRPr>
          </a:p>
          <a:p>
            <a:pPr>
              <a:buClr>
                <a:srgbClr val="FF0000"/>
              </a:buClr>
            </a:pPr>
            <a:r>
              <a:rPr lang="en-US" sz="2800" b="1" u="sng" dirty="0" smtClean="0">
                <a:latin typeface="FreesiaUPC" pitchFamily="34" charset="-34"/>
                <a:cs typeface="FreesiaUPC" pitchFamily="34" charset="-34"/>
              </a:rPr>
              <a:t>GDC </a:t>
            </a:r>
            <a:r>
              <a:rPr lang="th-TH" sz="2800" b="1" u="sng" dirty="0" smtClean="0">
                <a:latin typeface="FreesiaUPC" pitchFamily="34" charset="-34"/>
                <a:cs typeface="FreesiaUPC" pitchFamily="34" charset="-34"/>
              </a:rPr>
              <a:t> (คู่มือแนะแนวทั่วไปในการสอนคำสอน</a:t>
            </a:r>
            <a:r>
              <a:rPr lang="en-US" sz="2800" b="1" u="sng" dirty="0" smtClean="0">
                <a:latin typeface="FreesiaUPC" pitchFamily="34" charset="-34"/>
                <a:cs typeface="FreesiaUPC" pitchFamily="34" charset="-34"/>
              </a:rPr>
              <a:t>: </a:t>
            </a:r>
            <a:r>
              <a:rPr lang="th-TH" sz="2800" b="1" u="sng" dirty="0" smtClean="0">
                <a:latin typeface="FreesiaUPC" pitchFamily="34" charset="-34"/>
                <a:cs typeface="FreesiaUPC" pitchFamily="34" charset="-34"/>
              </a:rPr>
              <a:t>1997) ข้อ </a:t>
            </a:r>
            <a:r>
              <a:rPr lang="en-US" sz="2800" b="1" u="sng" dirty="0" smtClean="0">
                <a:latin typeface="FreesiaUPC" pitchFamily="34" charset="-34"/>
                <a:cs typeface="FreesiaUPC" pitchFamily="34" charset="-34"/>
              </a:rPr>
              <a:t>156</a:t>
            </a:r>
          </a:p>
          <a:p>
            <a:pPr marL="1433513">
              <a:buClr>
                <a:srgbClr val="FF0000"/>
              </a:buClr>
              <a:buFont typeface="Wingdings" pitchFamily="2" charset="2"/>
              <a:buChar char="S"/>
            </a:pP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  เป็นผู้ที่มีสภาพชีวิตจิตที่แข็งแกร่งและการเป็นประจักษ์พยานชีวิตที่เห็นได้ชัด</a:t>
            </a:r>
            <a:r>
              <a:rPr lang="en-US" sz="3200" b="1" dirty="0" smtClean="0">
                <a:latin typeface="FreesiaUPC" pitchFamily="34" charset="-34"/>
                <a:cs typeface="FreesiaUPC" pitchFamily="34" charset="-34"/>
              </a:rPr>
              <a:t> </a:t>
            </a:r>
          </a:p>
          <a:p>
            <a:pPr marL="1433513">
              <a:buClr>
                <a:srgbClr val="FF0000"/>
              </a:buClr>
              <a:buFont typeface="Wingdings" pitchFamily="2" charset="2"/>
              <a:buChar char="S"/>
            </a:pP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  เป็นสื่อกลางอันสำคัญยิ่งนัก  เขาเป็นผู้ก่อให้เกิดกระบวนการแลกเปลี่ยนข้อมูลระหว่างบุคคลมนุษย์ทั้งหลายกับพระธรรมล้ำลึกของพระเป็นเจ้า  ระหว่างบรรดาบุคคลที่เป็นผู้เรียนเอง และพร้อมทั้งชุมชน</a:t>
            </a:r>
          </a:p>
          <a:p>
            <a:pPr marL="1433513">
              <a:buClr>
                <a:srgbClr val="FF0000"/>
              </a:buClr>
              <a:buFont typeface="Wingdings" pitchFamily="2" charset="2"/>
              <a:buChar char="S"/>
            </a:pP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  เป็นผู้มีความมั่นใจว่ากิจกรรมต่างๆ ของเขาดึงเอาสิ่งค้ำจุนออกมาจากความเชื่อในพระจิตเจ้าและจากการภาวนาเสมอ</a:t>
            </a:r>
            <a:endParaRPr lang="th-TH" sz="3200" b="1" dirty="0"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978" y="388217"/>
            <a:ext cx="1176302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6600" b="1" dirty="0" smtClean="0">
                <a:latin typeface="Gisha" pitchFamily="34" charset="-79"/>
                <a:cs typeface="Gisha" pitchFamily="34" charset="-79"/>
              </a:rPr>
              <a:t>คุณสมบัติเจ้าหน้าที่ศูนย์คำสอน</a:t>
            </a:r>
          </a:p>
          <a:p>
            <a:pPr>
              <a:buClr>
                <a:srgbClr val="FF0000"/>
              </a:buClr>
              <a:buFont typeface="Wingdings" pitchFamily="2" charset="2"/>
              <a:buChar char="S"/>
            </a:pP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4800" b="1" dirty="0" smtClean="0">
                <a:latin typeface="FreesiaUPC" pitchFamily="34" charset="-34"/>
                <a:cs typeface="FreesiaUPC" pitchFamily="34" charset="-34"/>
              </a:rPr>
              <a:t>จะต้องเป็นผู้ทำหน้าที่ทั้งในฐานะครู  ผู้ฝึกอบรม และประจักษ์พยานเรื่องความเชื่อในเวลาเดียวกัน (</a:t>
            </a:r>
            <a:r>
              <a:rPr lang="en-US" sz="4800" b="1" dirty="0" smtClean="0">
                <a:latin typeface="FreesiaUPC" pitchFamily="34" charset="-34"/>
                <a:cs typeface="FreesiaUPC" pitchFamily="34" charset="-34"/>
              </a:rPr>
              <a:t>GDC 237</a:t>
            </a:r>
            <a:r>
              <a:rPr lang="th-TH" sz="4800" b="1" dirty="0" smtClean="0">
                <a:latin typeface="FreesiaUPC" pitchFamily="34" charset="-34"/>
                <a:cs typeface="FreesiaUPC" pitchFamily="34" charset="-34"/>
              </a:rPr>
              <a:t>)</a:t>
            </a:r>
            <a:endParaRPr lang="th-TH" sz="3200" b="1" dirty="0" smtClean="0">
              <a:latin typeface="FreesiaUPC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7297" y="1039948"/>
            <a:ext cx="101487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>
              <a:lnSpc>
                <a:spcPct val="150000"/>
              </a:lnSpc>
            </a:pPr>
            <a:r>
              <a:rPr lang="en-US" sz="5400" b="1" dirty="0" smtClean="0">
                <a:latin typeface="Gisha" pitchFamily="34" charset="-79"/>
                <a:cs typeface="Gisha" pitchFamily="34" charset="-79"/>
              </a:rPr>
              <a:t>The Spirituality of the Catechist: Feeding Your Soul, Growing in Faith, Sharing with Others</a:t>
            </a:r>
            <a:endParaRPr lang="en-US" sz="5400" b="1" dirty="0">
              <a:latin typeface="Gisha" pitchFamily="34" charset="-79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867" y="925689"/>
            <a:ext cx="10532533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Being</a:t>
            </a:r>
          </a:p>
          <a:p>
            <a:pPr>
              <a:lnSpc>
                <a:spcPct val="150000"/>
              </a:lnSpc>
            </a:pPr>
            <a:r>
              <a:rPr lang="en-US" sz="6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Knowing</a:t>
            </a:r>
          </a:p>
          <a:p>
            <a:pPr>
              <a:lnSpc>
                <a:spcPct val="150000"/>
              </a:lnSpc>
            </a:pPr>
            <a:r>
              <a:rPr lang="en-US" sz="6600" dirty="0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Doing</a:t>
            </a: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3822" y="674510"/>
          <a:ext cx="11548534" cy="6096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774267"/>
                <a:gridCol w="57742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800" kern="1200" dirty="0" smtClean="0"/>
                        <a:t>ส่วนพฤติกรรมของมนุษย์ที่เป็นผลจากมารร้าย </a:t>
                      </a:r>
                      <a:endParaRPr lang="th-TH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kern="1200" dirty="0" smtClean="0"/>
                        <a:t>ส่วนผลของพระจิตเจ้าก็คือ</a:t>
                      </a:r>
                      <a:endParaRPr lang="th-TH" sz="2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541338" indent="0"/>
                      <a:r>
                        <a:rPr lang="en-US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1. </a:t>
                      </a:r>
                      <a:r>
                        <a:rPr lang="th-TH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การผิดประเวณี</a:t>
                      </a:r>
                      <a:endParaRPr lang="en-US" sz="2400" b="1" kern="1200" dirty="0" smtClean="0"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541338" indent="0"/>
                      <a:r>
                        <a:rPr lang="en-US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2. </a:t>
                      </a:r>
                      <a:r>
                        <a:rPr lang="th-TH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ความลามกโสมม</a:t>
                      </a:r>
                      <a:endParaRPr lang="en-US" sz="2400" b="1" kern="1200" dirty="0" smtClean="0"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541338" indent="0"/>
                      <a:r>
                        <a:rPr lang="en-US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3. </a:t>
                      </a:r>
                      <a:r>
                        <a:rPr lang="th-TH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การปล่อยตัวตาม</a:t>
                      </a:r>
                      <a:r>
                        <a:rPr lang="th-TH" sz="2400" b="1" kern="1200" dirty="0" err="1" smtClean="0">
                          <a:latin typeface="FreesiaUPC" pitchFamily="34" charset="-34"/>
                          <a:cs typeface="FreesiaUPC" pitchFamily="34" charset="-34"/>
                        </a:rPr>
                        <a:t>ราค</a:t>
                      </a:r>
                      <a:r>
                        <a:rPr lang="th-TH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ตัณหา</a:t>
                      </a:r>
                      <a:endParaRPr lang="en-US" sz="2400" b="1" kern="1200" dirty="0" smtClean="0"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541338" indent="0"/>
                      <a:r>
                        <a:rPr lang="en-US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4. </a:t>
                      </a:r>
                      <a:r>
                        <a:rPr lang="th-TH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การกราบไหว้รูปเคารพ</a:t>
                      </a:r>
                      <a:endParaRPr lang="en-US" sz="2400" b="1" kern="1200" dirty="0" smtClean="0"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541338" indent="0"/>
                      <a:r>
                        <a:rPr lang="en-US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5. </a:t>
                      </a:r>
                      <a:r>
                        <a:rPr lang="th-TH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การใช้เวทมนตร์คาถา</a:t>
                      </a:r>
                      <a:endParaRPr lang="en-US" sz="2400" b="1" kern="1200" dirty="0" smtClean="0"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541338" indent="0"/>
                      <a:r>
                        <a:rPr lang="en-US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6. </a:t>
                      </a:r>
                      <a:r>
                        <a:rPr lang="th-TH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การเป็นศัตรูกัน</a:t>
                      </a:r>
                      <a:endParaRPr lang="en-US" sz="2400" b="1" kern="1200" dirty="0" smtClean="0"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541338" indent="0"/>
                      <a:r>
                        <a:rPr lang="en-US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7. </a:t>
                      </a:r>
                      <a:r>
                        <a:rPr lang="th-TH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การทะเลาะวิวาท</a:t>
                      </a:r>
                      <a:endParaRPr lang="en-US" sz="2400" b="1" kern="1200" dirty="0" smtClean="0"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541338" indent="0"/>
                      <a:r>
                        <a:rPr lang="en-US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8. </a:t>
                      </a:r>
                      <a:r>
                        <a:rPr lang="th-TH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ความอิจฉาริษยา</a:t>
                      </a:r>
                      <a:endParaRPr lang="en-US" sz="2400" b="1" kern="1200" dirty="0" smtClean="0"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541338" indent="0"/>
                      <a:r>
                        <a:rPr lang="en-US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9. </a:t>
                      </a:r>
                      <a:r>
                        <a:rPr lang="th-TH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ความโกรธเคือง</a:t>
                      </a:r>
                      <a:endParaRPr lang="en-US" sz="2400" b="1" kern="1200" dirty="0" smtClean="0"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541338" indent="0"/>
                      <a:r>
                        <a:rPr lang="en-US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10. </a:t>
                      </a:r>
                      <a:r>
                        <a:rPr lang="th-TH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การแก่งแย่งชิงดี</a:t>
                      </a:r>
                      <a:endParaRPr lang="en-US" sz="2400" b="1" kern="1200" dirty="0" smtClean="0"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541338" indent="0"/>
                      <a:r>
                        <a:rPr lang="en-US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11. </a:t>
                      </a:r>
                      <a:r>
                        <a:rPr lang="th-TH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การแตกแยก</a:t>
                      </a:r>
                      <a:endParaRPr lang="en-US" sz="2400" b="1" kern="1200" dirty="0" smtClean="0"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541338" indent="0"/>
                      <a:r>
                        <a:rPr lang="en-US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12. </a:t>
                      </a:r>
                      <a:r>
                        <a:rPr lang="th-TH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การแบ่งพรรคแบ่งพวก</a:t>
                      </a:r>
                      <a:endParaRPr lang="en-US" sz="2400" b="1" kern="1200" dirty="0" smtClean="0"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541338" indent="0"/>
                      <a:r>
                        <a:rPr lang="en-US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13. </a:t>
                      </a:r>
                      <a:r>
                        <a:rPr lang="th-TH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การเมามาย</a:t>
                      </a:r>
                      <a:endParaRPr lang="en-US" sz="2400" b="1" kern="1200" dirty="0" smtClean="0">
                        <a:latin typeface="FreesiaUPC" pitchFamily="34" charset="-34"/>
                        <a:cs typeface="FreesiaUPC" pitchFamily="34" charset="-34"/>
                      </a:endParaRPr>
                    </a:p>
                    <a:p>
                      <a:pPr marL="541338" indent="0"/>
                      <a:r>
                        <a:rPr lang="en-US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14. </a:t>
                      </a:r>
                      <a:r>
                        <a:rPr lang="th-TH" sz="2400" b="1" kern="1200" dirty="0" smtClean="0">
                          <a:latin typeface="FreesiaUPC" pitchFamily="34" charset="-34"/>
                          <a:cs typeface="FreesiaUPC" pitchFamily="34" charset="-34"/>
                        </a:rPr>
                        <a:t>การสำมะเลเทเมา และอีกหลายประการในทำนองเดียวกันนี้</a:t>
                      </a:r>
                      <a:endParaRPr lang="th-TH" sz="2400" b="1" dirty="0"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5463" indent="0" algn="l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 </a:t>
                      </a: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ความรัก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5463" indent="0" algn="l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ความชื่นชม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5463" indent="0" algn="l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ความสงบ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5463" indent="0" algn="l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ความอดทน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5463" indent="0" algn="l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ความเมตตา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5463" indent="0" algn="l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 </a:t>
                      </a: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ความใจดี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5463" indent="0" algn="l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 </a:t>
                      </a: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ความซื่อสัตย์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5463" indent="0" algn="l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 </a:t>
                      </a: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ความอ่อนโยน และ</a:t>
                      </a:r>
                      <a:endParaRPr lang="en-US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95463" indent="0" algn="l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 </a:t>
                      </a:r>
                      <a:r>
                        <a:rPr lang="th-TH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การรู้จักควบคุมตนเอง</a:t>
                      </a:r>
                      <a:endParaRPr lang="th-TH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21026" y="-63787"/>
            <a:ext cx="21499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icrosoft Sans Serif" pitchFamily="34" charset="0"/>
                <a:ea typeface="Constantia" pitchFamily="18" charset="0"/>
                <a:cs typeface="Microsoft Sans Serif" pitchFamily="34" charset="0"/>
              </a:rPr>
              <a:t>กท</a:t>
            </a:r>
            <a:r>
              <a:rPr kumimoji="0" lang="th-TH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icrosoft Sans Serif" pitchFamily="34" charset="0"/>
                <a:ea typeface="Constantia" pitchFamily="18" charset="0"/>
                <a:cs typeface="Microsoft Sans Serif" pitchFamily="34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icrosoft Sans Serif" pitchFamily="34" charset="0"/>
                <a:ea typeface="Constantia" pitchFamily="18" charset="0"/>
                <a:cs typeface="Microsoft Sans Serif" pitchFamily="34" charset="0"/>
              </a:rPr>
              <a:t>5:18-25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051" y="581975"/>
            <a:ext cx="11370365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>
                <a:latin typeface="FreesiaUPC" pitchFamily="34" charset="-34"/>
                <a:cs typeface="FreesiaUPC" pitchFamily="34" charset="-34"/>
              </a:rPr>
              <a:t>ลก. 18:1 </a:t>
            </a:r>
            <a:r>
              <a:rPr lang="th-TH" sz="36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พระ​เยซู​เจ้า​ทรง​เล่าเรื่อง​อุปมา​เรื่อง​หนึ่ง​แก่​บรรดา​ศิษย์​เพื่อ​สอน​ว่า​จำเป็น​ต้อง​</a:t>
            </a:r>
            <a:r>
              <a:rPr lang="th-TH" sz="3600" b="1" dirty="0" err="1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อธิษ</a:t>
            </a:r>
            <a:r>
              <a:rPr lang="th-TH" sz="36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​ฐาน​ภาวนา​อยู่​เสมอ​โดย​ไม่​ท้อถอย </a:t>
            </a:r>
            <a:r>
              <a:rPr lang="th-TH" sz="3600" b="1" dirty="0" smtClean="0"/>
              <a:t>(เรื่อง ผู้พิพากษา​ที่​ไร้​มโนธรรม​และ​หญิง​ม่าย​ผู้​รบเร้า)</a:t>
            </a:r>
            <a:endParaRPr lang="th-TH" sz="3600" b="1" dirty="0" smtClean="0">
              <a:solidFill>
                <a:srgbClr val="C00000"/>
              </a:solidFill>
              <a:latin typeface="FreesiaUPC" pitchFamily="34" charset="-34"/>
              <a:cs typeface="FreesiaUPC" pitchFamily="34" charset="-34"/>
            </a:endParaRPr>
          </a:p>
          <a:p>
            <a:endParaRPr lang="th-TH" sz="3600" b="1" dirty="0" smtClean="0">
              <a:solidFill>
                <a:srgbClr val="C00000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36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ลก. 21:36 ท่าน​ทั้ง​หลาย​จง​ตื่น​เฝ้า​</a:t>
            </a:r>
            <a:r>
              <a:rPr lang="th-TH" sz="3600" b="1" dirty="0" err="1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อธิษ</a:t>
            </a:r>
            <a:r>
              <a:rPr lang="th-TH" sz="36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​ฐาน​ภาวนา​อยู่​ตลอดเวลา​เถิด เพื่อ​ท่าน​จะ​มี​กำลัง​หนีพ้น​เหตุ​การณ์​ทั้งปวง​ที่​จะ​เกิด​ขึ้น​นี้​ไป​ยืน​อยู่​เฉพาะ​พระ​พักตร์​บุตร​แห่ง​มนุษย์​ได้’ </a:t>
            </a:r>
            <a:r>
              <a:rPr lang="th-TH" sz="3600" b="1" dirty="0" smtClean="0">
                <a:latin typeface="FreesiaUPC" pitchFamily="34" charset="-34"/>
                <a:cs typeface="FreesiaUPC" pitchFamily="34" charset="-34"/>
              </a:rPr>
              <a:t>(</a:t>
            </a:r>
            <a:r>
              <a:rPr lang="th-TH" sz="3200" b="1" u="sng" dirty="0" smtClean="0">
                <a:latin typeface="FreesiaUPC" pitchFamily="34" charset="-34"/>
                <a:cs typeface="FreesiaUPC" pitchFamily="34" charset="-34"/>
              </a:rPr>
              <a:t>ลก. 21:34 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‘จง​ระวัง​ไว้​ให้​ดี อย่า​ปล่อยใจ​ของ​ท่าน​ให้​หมกมุ่น​อยู่​ใน​ความ​สนุกสนาน​รื่นเริง ความ​เมามาย​และ​ความ​กังวล​ถึง​ชีวิต​นี้ มิฉะนั้น วัน​นั้น​จะ​มา​ถึง​ท่าน​อย่าง​ฉับพลัน </a:t>
            </a:r>
            <a:r>
              <a:rPr lang="th-TH" sz="3200" b="1" u="sng" dirty="0" smtClean="0">
                <a:latin typeface="FreesiaUPC" pitchFamily="34" charset="-34"/>
                <a:cs typeface="FreesiaUPC" pitchFamily="34" charset="-34"/>
              </a:rPr>
              <a:t>ลก. 21:35 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เหมือน​บ่วง​แร้ว เพราะ​วัน​นั้น​จะ​ลง​มาเหนือ​ทุก​คน​ที่​อาศัย​อยู่​บน​แผ่น​ดิน </a:t>
            </a:r>
            <a:r>
              <a:rPr lang="th-TH" sz="3200" b="1" u="sng" dirty="0" smtClean="0">
                <a:latin typeface="FreesiaUPC" pitchFamily="34" charset="-34"/>
                <a:cs typeface="FreesiaUPC" pitchFamily="34" charset="-34"/>
              </a:rPr>
              <a:t>ลก. 21:36 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ท่าน​ทั้ง​หลาย​จง​ตื่น​เฝ้า​</a:t>
            </a:r>
            <a:r>
              <a:rPr lang="th-TH" sz="3200" b="1" dirty="0" err="1" smtClean="0">
                <a:latin typeface="FreesiaUPC" pitchFamily="34" charset="-34"/>
                <a:cs typeface="FreesiaUPC" pitchFamily="34" charset="-34"/>
              </a:rPr>
              <a:t>อธิษ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​ฐาน​ภาวนา​อยู่​ตลอดเวลา​เถิด เพื่อ​ท่าน​จะ​มี​กำลัง​หนีพ้น​เหตุ​การณ์​ทั้งปวง​ที่​จะ​เกิด​ขึ้น​นี้​ไป​ยืน​อยู่​เฉพาะ​พระ​พักตร์​บุตร​แห่ง​มนุษย์​ได้’ </a:t>
            </a:r>
            <a:r>
              <a:rPr lang="th-TH" sz="3600" b="1" dirty="0" smtClean="0">
                <a:latin typeface="FreesiaUPC" pitchFamily="34" charset="-34"/>
                <a:cs typeface="FreesiaUPC" pitchFamily="34" charset="-34"/>
              </a:rPr>
              <a:t>)</a:t>
            </a:r>
          </a:p>
          <a:p>
            <a:endParaRPr lang="th-TH" b="1" dirty="0" smtClean="0"/>
          </a:p>
          <a:p>
            <a:endParaRPr lang="th-TH" b="1" dirty="0" smtClean="0"/>
          </a:p>
          <a:p>
            <a:endParaRPr lang="th-TH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644</Words>
  <Application>Microsoft Office PowerPoint</Application>
  <PresentationFormat>แบบจอกว้าง</PresentationFormat>
  <Paragraphs>55</Paragraphs>
  <Slides>13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Constantia</vt:lpstr>
      <vt:lpstr>Cordia New</vt:lpstr>
      <vt:lpstr>FreesiaUPC</vt:lpstr>
      <vt:lpstr>Gisha</vt:lpstr>
      <vt:lpstr>Microsoft Sans Serif</vt:lpstr>
      <vt:lpstr>Nirmala UI Semilight</vt:lpstr>
      <vt:lpstr>Wingdings</vt:lpstr>
      <vt:lpstr>1_Office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Win</cp:lastModifiedBy>
  <cp:revision>48</cp:revision>
  <cp:lastPrinted>2017-02-11T16:55:00Z</cp:lastPrinted>
  <dcterms:created xsi:type="dcterms:W3CDTF">2017-02-11T13:47:34Z</dcterms:created>
  <dcterms:modified xsi:type="dcterms:W3CDTF">2017-02-22T05:06:08Z</dcterms:modified>
</cp:coreProperties>
</file>